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585" r:id="rId6"/>
    <p:sldId id="677" r:id="rId7"/>
    <p:sldId id="1101" r:id="rId8"/>
    <p:sldId id="688" r:id="rId9"/>
    <p:sldId id="1096" r:id="rId10"/>
    <p:sldId id="1100" r:id="rId11"/>
    <p:sldId id="699" r:id="rId12"/>
    <p:sldId id="1102" r:id="rId13"/>
    <p:sldId id="264" r:id="rId14"/>
    <p:sldId id="640" r:id="rId15"/>
    <p:sldId id="626" r:id="rId16"/>
    <p:sldId id="864" r:id="rId17"/>
    <p:sldId id="1099" r:id="rId18"/>
    <p:sldId id="110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5A240D-D42D-0DAB-944A-452489ACBC3F}" name="mariannelefort3@gmail.com" initials="ma" userId="S::urn:spo:guest#mariannelefort3@gmail.com::" providerId="AD"/>
  <p188:author id="{63E76556-80B1-8A66-4097-7807A75F5DBE}" name="jens.weibull@icloud.com" initials="je" userId="S::urn:spo:guest#jens.weibull@icloud.com::" providerId="AD"/>
  <p188:author id="{3AB9005C-3124-4F19-6D29-07BE5C6F6C4B}" name="Capozio, Nora (Alliance Bioversity-CIAT)" initials="NC" userId="S::n.capozio@cgiar.org::cdfd1e28-7584-4b8b-a58b-b22d1c2a7d63" providerId="AD"/>
  <p188:author id="{84A07576-6A37-D510-CD0C-F4F6EE687849}" name="Maggioni, Lorenzo (Alliance Bioversity-CIAT)" initials="LM" userId="S::l.maggioni@cgiar.org::7ecf8b97-faec-44ba-bb64-6524d0818036" providerId="AD"/>
  <p188:author id="{B85AEE9A-3021-74FA-AD4F-86B4D2912F36}" name="Reviewer" initials="R" userId="Reviewer" providerId="None"/>
  <p188:author id="{CF7CC7FD-7D5E-A37F-B4E2-75918A9B9644}" name="Sandra Goritschnig" initials="SG" userId="S::s.goritschnig@cgiar.org::be73b4f0-3aec-460a-ab5b-a35eb96340f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pozio, Nora (Alliance Bioversity-CIAT)" initials="CN(BC" lastIdx="3" clrIdx="0">
    <p:extLst>
      <p:ext uri="{19B8F6BF-5375-455C-9EA6-DF929625EA0E}">
        <p15:presenceInfo xmlns:p15="http://schemas.microsoft.com/office/powerpoint/2012/main" userId="S::n.capozio@cgiar.org::cdfd1e28-7584-4b8b-a58b-b22d1c2a7d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691F"/>
    <a:srgbClr val="B63E97"/>
    <a:srgbClr val="7DC242"/>
    <a:srgbClr val="FFFFFF"/>
    <a:srgbClr val="DF8C43"/>
    <a:srgbClr val="DE8C43"/>
    <a:srgbClr val="CD7F62"/>
    <a:srgbClr val="EAEAEA"/>
    <a:srgbClr val="C0C0C0"/>
    <a:srgbClr val="F0E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456C9-DD44-470E-89B6-75B6F2679AC4}" v="15" dt="2025-12-03T10:47:14.8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59" autoAdjust="0"/>
    <p:restoredTop sz="82772" autoAdjust="0"/>
  </p:normalViewPr>
  <p:slideViewPr>
    <p:cSldViewPr snapToGrid="0">
      <p:cViewPr varScale="1">
        <p:scale>
          <a:sx n="133" d="100"/>
          <a:sy n="133" d="100"/>
        </p:scale>
        <p:origin x="856" y="8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498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ozio, Nora (Alliance Bioversity-CIAT)" userId="cdfd1e28-7584-4b8b-a58b-b22d1c2a7d63" providerId="ADAL" clId="{96C35E96-D21E-4B9E-9F0F-C11B75ACF2D2}"/>
    <pc:docChg chg="undo custSel delSld modSld">
      <pc:chgData name="Capozio, Nora (Alliance Bioversity-CIAT)" userId="cdfd1e28-7584-4b8b-a58b-b22d1c2a7d63" providerId="ADAL" clId="{96C35E96-D21E-4B9E-9F0F-C11B75ACF2D2}" dt="2025-12-03T10:47:14.869" v="383" actId="1076"/>
      <pc:docMkLst>
        <pc:docMk/>
      </pc:docMkLst>
      <pc:sldChg chg="modSp mod">
        <pc:chgData name="Capozio, Nora (Alliance Bioversity-CIAT)" userId="cdfd1e28-7584-4b8b-a58b-b22d1c2a7d63" providerId="ADAL" clId="{96C35E96-D21E-4B9E-9F0F-C11B75ACF2D2}" dt="2025-12-02T08:31:41.452" v="52" actId="207"/>
        <pc:sldMkLst>
          <pc:docMk/>
          <pc:sldMk cId="3715996043" sldId="264"/>
        </pc:sldMkLst>
        <pc:spChg chg="mod">
          <ac:chgData name="Capozio, Nora (Alliance Bioversity-CIAT)" userId="cdfd1e28-7584-4b8b-a58b-b22d1c2a7d63" providerId="ADAL" clId="{96C35E96-D21E-4B9E-9F0F-C11B75ACF2D2}" dt="2025-12-02T08:31:08.961" v="49" actId="20577"/>
          <ac:spMkLst>
            <pc:docMk/>
            <pc:sldMk cId="3715996043" sldId="264"/>
            <ac:spMk id="4" creationId="{DCE6388B-1A86-2120-E4C4-D8F872B95DFF}"/>
          </ac:spMkLst>
        </pc:spChg>
        <pc:spChg chg="mod">
          <ac:chgData name="Capozio, Nora (Alliance Bioversity-CIAT)" userId="cdfd1e28-7584-4b8b-a58b-b22d1c2a7d63" providerId="ADAL" clId="{96C35E96-D21E-4B9E-9F0F-C11B75ACF2D2}" dt="2025-12-02T08:31:13.050" v="51" actId="20577"/>
          <ac:spMkLst>
            <pc:docMk/>
            <pc:sldMk cId="3715996043" sldId="264"/>
            <ac:spMk id="5" creationId="{6AF5C945-0C7F-21D3-3B67-CA166627FC86}"/>
          </ac:spMkLst>
        </pc:spChg>
        <pc:spChg chg="mod">
          <ac:chgData name="Capozio, Nora (Alliance Bioversity-CIAT)" userId="cdfd1e28-7584-4b8b-a58b-b22d1c2a7d63" providerId="ADAL" clId="{96C35E96-D21E-4B9E-9F0F-C11B75ACF2D2}" dt="2025-12-02T08:31:41.452" v="52" actId="207"/>
          <ac:spMkLst>
            <pc:docMk/>
            <pc:sldMk cId="3715996043" sldId="264"/>
            <ac:spMk id="10" creationId="{5C11AB93-C7EA-4EC4-8771-7EA7EEB6404B}"/>
          </ac:spMkLst>
        </pc:spChg>
      </pc:sldChg>
      <pc:sldChg chg="modSp mod">
        <pc:chgData name="Capozio, Nora (Alliance Bioversity-CIAT)" userId="cdfd1e28-7584-4b8b-a58b-b22d1c2a7d63" providerId="ADAL" clId="{96C35E96-D21E-4B9E-9F0F-C11B75ACF2D2}" dt="2025-12-02T08:15:09.872" v="47" actId="1076"/>
        <pc:sldMkLst>
          <pc:docMk/>
          <pc:sldMk cId="0" sldId="585"/>
        </pc:sldMkLst>
        <pc:spChg chg="mod">
          <ac:chgData name="Capozio, Nora (Alliance Bioversity-CIAT)" userId="cdfd1e28-7584-4b8b-a58b-b22d1c2a7d63" providerId="ADAL" clId="{96C35E96-D21E-4B9E-9F0F-C11B75ACF2D2}" dt="2025-12-02T08:15:03.051" v="46" actId="1076"/>
          <ac:spMkLst>
            <pc:docMk/>
            <pc:sldMk cId="0" sldId="585"/>
            <ac:spMk id="14" creationId="{36803CB8-D1F4-8B19-B0BE-5ADDF1776F58}"/>
          </ac:spMkLst>
        </pc:spChg>
        <pc:spChg chg="mod">
          <ac:chgData name="Capozio, Nora (Alliance Bioversity-CIAT)" userId="cdfd1e28-7584-4b8b-a58b-b22d1c2a7d63" providerId="ADAL" clId="{96C35E96-D21E-4B9E-9F0F-C11B75ACF2D2}" dt="2025-12-02T08:15:09.872" v="47" actId="1076"/>
          <ac:spMkLst>
            <pc:docMk/>
            <pc:sldMk cId="0" sldId="585"/>
            <ac:spMk id="18435" creationId="{9B0A3CC8-2FD0-4F4B-8D67-1F2E48B655F4}"/>
          </ac:spMkLst>
        </pc:spChg>
      </pc:sldChg>
      <pc:sldChg chg="modSp mod">
        <pc:chgData name="Capozio, Nora (Alliance Bioversity-CIAT)" userId="cdfd1e28-7584-4b8b-a58b-b22d1c2a7d63" providerId="ADAL" clId="{96C35E96-D21E-4B9E-9F0F-C11B75ACF2D2}" dt="2025-12-03T10:13:41.441" v="296" actId="20577"/>
        <pc:sldMkLst>
          <pc:docMk/>
          <pc:sldMk cId="0" sldId="626"/>
        </pc:sldMkLst>
        <pc:graphicFrameChg chg="modGraphic">
          <ac:chgData name="Capozio, Nora (Alliance Bioversity-CIAT)" userId="cdfd1e28-7584-4b8b-a58b-b22d1c2a7d63" providerId="ADAL" clId="{96C35E96-D21E-4B9E-9F0F-C11B75ACF2D2}" dt="2025-12-03T10:13:41.441" v="296" actId="20577"/>
          <ac:graphicFrameMkLst>
            <pc:docMk/>
            <pc:sldMk cId="0" sldId="626"/>
            <ac:graphicFrameMk id="12" creationId="{1F5F59B6-5CFF-5403-9149-D104DEF6C6D9}"/>
          </ac:graphicFrameMkLst>
        </pc:graphicFrameChg>
      </pc:sldChg>
      <pc:sldChg chg="modSp mod">
        <pc:chgData name="Capozio, Nora (Alliance Bioversity-CIAT)" userId="cdfd1e28-7584-4b8b-a58b-b22d1c2a7d63" providerId="ADAL" clId="{96C35E96-D21E-4B9E-9F0F-C11B75ACF2D2}" dt="2025-12-02T08:32:54.173" v="57" actId="20577"/>
        <pc:sldMkLst>
          <pc:docMk/>
          <pc:sldMk cId="175448937" sldId="640"/>
        </pc:sldMkLst>
        <pc:spChg chg="mod">
          <ac:chgData name="Capozio, Nora (Alliance Bioversity-CIAT)" userId="cdfd1e28-7584-4b8b-a58b-b22d1c2a7d63" providerId="ADAL" clId="{96C35E96-D21E-4B9E-9F0F-C11B75ACF2D2}" dt="2025-12-02T08:32:54.173" v="57" actId="20577"/>
          <ac:spMkLst>
            <pc:docMk/>
            <pc:sldMk cId="175448937" sldId="640"/>
            <ac:spMk id="37890" creationId="{E6774C76-DC3E-4170-B326-6C571984F471}"/>
          </ac:spMkLst>
        </pc:spChg>
      </pc:sldChg>
      <pc:sldChg chg="modSp mod modNotesTx">
        <pc:chgData name="Capozio, Nora (Alliance Bioversity-CIAT)" userId="cdfd1e28-7584-4b8b-a58b-b22d1c2a7d63" providerId="ADAL" clId="{96C35E96-D21E-4B9E-9F0F-C11B75ACF2D2}" dt="2025-12-03T10:08:47.319" v="283" actId="6549"/>
        <pc:sldMkLst>
          <pc:docMk/>
          <pc:sldMk cId="2648620318" sldId="677"/>
        </pc:sldMkLst>
        <pc:spChg chg="mod">
          <ac:chgData name="Capozio, Nora (Alliance Bioversity-CIAT)" userId="cdfd1e28-7584-4b8b-a58b-b22d1c2a7d63" providerId="ADAL" clId="{96C35E96-D21E-4B9E-9F0F-C11B75ACF2D2}" dt="2025-12-03T10:08:47.319" v="283" actId="6549"/>
          <ac:spMkLst>
            <pc:docMk/>
            <pc:sldMk cId="2648620318" sldId="677"/>
            <ac:spMk id="4" creationId="{6FF0AD5D-EBEB-16DC-94EB-06E299BF181D}"/>
          </ac:spMkLst>
        </pc:spChg>
      </pc:sldChg>
      <pc:sldChg chg="addSp delSp modSp mod">
        <pc:chgData name="Capozio, Nora (Alliance Bioversity-CIAT)" userId="cdfd1e28-7584-4b8b-a58b-b22d1c2a7d63" providerId="ADAL" clId="{96C35E96-D21E-4B9E-9F0F-C11B75ACF2D2}" dt="2025-12-03T10:47:14.869" v="383" actId="1076"/>
        <pc:sldMkLst>
          <pc:docMk/>
          <pc:sldMk cId="1622180762" sldId="864"/>
        </pc:sldMkLst>
        <pc:spChg chg="mod">
          <ac:chgData name="Capozio, Nora (Alliance Bioversity-CIAT)" userId="cdfd1e28-7584-4b8b-a58b-b22d1c2a7d63" providerId="ADAL" clId="{96C35E96-D21E-4B9E-9F0F-C11B75ACF2D2}" dt="2025-12-02T08:40:54.680" v="207" actId="20577"/>
          <ac:spMkLst>
            <pc:docMk/>
            <pc:sldMk cId="1622180762" sldId="864"/>
            <ac:spMk id="14" creationId="{F04F29AD-9650-41C7-9492-F303D1E01773}"/>
          </ac:spMkLst>
        </pc:spChg>
        <pc:picChg chg="add del">
          <ac:chgData name="Capozio, Nora (Alliance Bioversity-CIAT)" userId="cdfd1e28-7584-4b8b-a58b-b22d1c2a7d63" providerId="ADAL" clId="{96C35E96-D21E-4B9E-9F0F-C11B75ACF2D2}" dt="2025-12-03T10:21:41.601" v="329" actId="478"/>
          <ac:picMkLst>
            <pc:docMk/>
            <pc:sldMk cId="1622180762" sldId="864"/>
            <ac:picMk id="2" creationId="{5B7D7382-7426-3404-20F7-18D9E7D673C2}"/>
          </ac:picMkLst>
        </pc:picChg>
        <pc:picChg chg="add del mod">
          <ac:chgData name="Capozio, Nora (Alliance Bioversity-CIAT)" userId="cdfd1e28-7584-4b8b-a58b-b22d1c2a7d63" providerId="ADAL" clId="{96C35E96-D21E-4B9E-9F0F-C11B75ACF2D2}" dt="2025-12-03T10:21:39.897" v="328" actId="478"/>
          <ac:picMkLst>
            <pc:docMk/>
            <pc:sldMk cId="1622180762" sldId="864"/>
            <ac:picMk id="5" creationId="{9424D4AC-0A8D-4F6D-8F8A-677671273639}"/>
          </ac:picMkLst>
        </pc:picChg>
        <pc:picChg chg="add del mod">
          <ac:chgData name="Capozio, Nora (Alliance Bioversity-CIAT)" userId="cdfd1e28-7584-4b8b-a58b-b22d1c2a7d63" providerId="ADAL" clId="{96C35E96-D21E-4B9E-9F0F-C11B75ACF2D2}" dt="2025-12-03T10:19:59.058" v="323" actId="478"/>
          <ac:picMkLst>
            <pc:docMk/>
            <pc:sldMk cId="1622180762" sldId="864"/>
            <ac:picMk id="8" creationId="{B0D31981-6A99-64CF-1A92-0E6B262E7516}"/>
          </ac:picMkLst>
        </pc:picChg>
        <pc:picChg chg="add mod modCrop">
          <ac:chgData name="Capozio, Nora (Alliance Bioversity-CIAT)" userId="cdfd1e28-7584-4b8b-a58b-b22d1c2a7d63" providerId="ADAL" clId="{96C35E96-D21E-4B9E-9F0F-C11B75ACF2D2}" dt="2025-12-03T10:22:39.034" v="342" actId="1076"/>
          <ac:picMkLst>
            <pc:docMk/>
            <pc:sldMk cId="1622180762" sldId="864"/>
            <ac:picMk id="10" creationId="{A1CF3ED0-0C81-F915-FCE7-54D8EF399117}"/>
          </ac:picMkLst>
        </pc:picChg>
        <pc:picChg chg="add mod">
          <ac:chgData name="Capozio, Nora (Alliance Bioversity-CIAT)" userId="cdfd1e28-7584-4b8b-a58b-b22d1c2a7d63" providerId="ADAL" clId="{96C35E96-D21E-4B9E-9F0F-C11B75ACF2D2}" dt="2025-12-03T10:47:08.106" v="381" actId="1037"/>
          <ac:picMkLst>
            <pc:docMk/>
            <pc:sldMk cId="1622180762" sldId="864"/>
            <ac:picMk id="12" creationId="{6CE4729B-CDD5-4367-EF5F-D207F41C7052}"/>
          </ac:picMkLst>
        </pc:picChg>
        <pc:picChg chg="del">
          <ac:chgData name="Capozio, Nora (Alliance Bioversity-CIAT)" userId="cdfd1e28-7584-4b8b-a58b-b22d1c2a7d63" providerId="ADAL" clId="{96C35E96-D21E-4B9E-9F0F-C11B75ACF2D2}" dt="2025-12-03T10:46:16.442" v="351" actId="478"/>
          <ac:picMkLst>
            <pc:docMk/>
            <pc:sldMk cId="1622180762" sldId="864"/>
            <ac:picMk id="18" creationId="{7CAE5CCB-8C8C-4F9B-BEF3-3C186C5469B5}"/>
          </ac:picMkLst>
        </pc:picChg>
        <pc:picChg chg="mod">
          <ac:chgData name="Capozio, Nora (Alliance Bioversity-CIAT)" userId="cdfd1e28-7584-4b8b-a58b-b22d1c2a7d63" providerId="ADAL" clId="{96C35E96-D21E-4B9E-9F0F-C11B75ACF2D2}" dt="2025-12-03T10:47:12.148" v="382" actId="14100"/>
          <ac:picMkLst>
            <pc:docMk/>
            <pc:sldMk cId="1622180762" sldId="864"/>
            <ac:picMk id="19" creationId="{8AFBCBB4-2A64-4F70-94CA-ACDF676FE1EA}"/>
          </ac:picMkLst>
        </pc:picChg>
        <pc:picChg chg="mod">
          <ac:chgData name="Capozio, Nora (Alliance Bioversity-CIAT)" userId="cdfd1e28-7584-4b8b-a58b-b22d1c2a7d63" providerId="ADAL" clId="{96C35E96-D21E-4B9E-9F0F-C11B75ACF2D2}" dt="2025-12-03T10:47:14.869" v="383" actId="1076"/>
          <ac:picMkLst>
            <pc:docMk/>
            <pc:sldMk cId="1622180762" sldId="864"/>
            <ac:picMk id="20" creationId="{DE92A5C9-4F3E-421B-B7A9-70D8ED3064E9}"/>
          </ac:picMkLst>
        </pc:picChg>
      </pc:sldChg>
      <pc:sldChg chg="modSp del mod modNotesTx">
        <pc:chgData name="Capozio, Nora (Alliance Bioversity-CIAT)" userId="cdfd1e28-7584-4b8b-a58b-b22d1c2a7d63" providerId="ADAL" clId="{96C35E96-D21E-4B9E-9F0F-C11B75ACF2D2}" dt="2025-12-02T08:39:45.167" v="195" actId="47"/>
        <pc:sldMkLst>
          <pc:docMk/>
          <pc:sldMk cId="1939184515" sldId="1079"/>
        </pc:sldMkLst>
        <pc:spChg chg="mod">
          <ac:chgData name="Capozio, Nora (Alliance Bioversity-CIAT)" userId="cdfd1e28-7584-4b8b-a58b-b22d1c2a7d63" providerId="ADAL" clId="{96C35E96-D21E-4B9E-9F0F-C11B75ACF2D2}" dt="2025-12-02T08:39:25.941" v="194" actId="20577"/>
          <ac:spMkLst>
            <pc:docMk/>
            <pc:sldMk cId="1939184515" sldId="1079"/>
            <ac:spMk id="4" creationId="{D9132392-96F2-4086-3122-A558AC6465C8}"/>
          </ac:spMkLst>
        </pc:spChg>
      </pc:sldChg>
      <pc:sldChg chg="addSp delSp modSp mod">
        <pc:chgData name="Capozio, Nora (Alliance Bioversity-CIAT)" userId="cdfd1e28-7584-4b8b-a58b-b22d1c2a7d63" providerId="ADAL" clId="{96C35E96-D21E-4B9E-9F0F-C11B75ACF2D2}" dt="2025-12-03T10:45:05.689" v="350" actId="1076"/>
        <pc:sldMkLst>
          <pc:docMk/>
          <pc:sldMk cId="1672190151" sldId="1096"/>
        </pc:sldMkLst>
        <pc:spChg chg="mod">
          <ac:chgData name="Capozio, Nora (Alliance Bioversity-CIAT)" userId="cdfd1e28-7584-4b8b-a58b-b22d1c2a7d63" providerId="ADAL" clId="{96C35E96-D21E-4B9E-9F0F-C11B75ACF2D2}" dt="2025-12-02T08:47:57.414" v="233" actId="1076"/>
          <ac:spMkLst>
            <pc:docMk/>
            <pc:sldMk cId="1672190151" sldId="1096"/>
            <ac:spMk id="3" creationId="{F9E7975A-0DFD-20B6-3E95-62B843E3166A}"/>
          </ac:spMkLst>
        </pc:spChg>
        <pc:picChg chg="add mod">
          <ac:chgData name="Capozio, Nora (Alliance Bioversity-CIAT)" userId="cdfd1e28-7584-4b8b-a58b-b22d1c2a7d63" providerId="ADAL" clId="{96C35E96-D21E-4B9E-9F0F-C11B75ACF2D2}" dt="2025-12-03T10:45:05.689" v="350" actId="1076"/>
          <ac:picMkLst>
            <pc:docMk/>
            <pc:sldMk cId="1672190151" sldId="1096"/>
            <ac:picMk id="5" creationId="{53CBF2D8-0024-6EEB-794F-8BB5B47247D1}"/>
          </ac:picMkLst>
        </pc:picChg>
        <pc:picChg chg="del">
          <ac:chgData name="Capozio, Nora (Alliance Bioversity-CIAT)" userId="cdfd1e28-7584-4b8b-a58b-b22d1c2a7d63" providerId="ADAL" clId="{96C35E96-D21E-4B9E-9F0F-C11B75ACF2D2}" dt="2025-12-02T08:44:15.259" v="208" actId="478"/>
          <ac:picMkLst>
            <pc:docMk/>
            <pc:sldMk cId="1672190151" sldId="1096"/>
            <ac:picMk id="5" creationId="{6CFE1CF5-C957-3D8D-F60B-C1FCA2F2DC01}"/>
          </ac:picMkLst>
        </pc:picChg>
        <pc:picChg chg="add del mod ord">
          <ac:chgData name="Capozio, Nora (Alliance Bioversity-CIAT)" userId="cdfd1e28-7584-4b8b-a58b-b22d1c2a7d63" providerId="ADAL" clId="{96C35E96-D21E-4B9E-9F0F-C11B75ACF2D2}" dt="2025-12-02T08:45:15.812" v="212" actId="478"/>
          <ac:picMkLst>
            <pc:docMk/>
            <pc:sldMk cId="1672190151" sldId="1096"/>
            <ac:picMk id="6" creationId="{2F6C786E-0C9B-F278-C7BC-5F0AFB600F1F}"/>
          </ac:picMkLst>
        </pc:picChg>
        <pc:picChg chg="add del mod">
          <ac:chgData name="Capozio, Nora (Alliance Bioversity-CIAT)" userId="cdfd1e28-7584-4b8b-a58b-b22d1c2a7d63" providerId="ADAL" clId="{96C35E96-D21E-4B9E-9F0F-C11B75ACF2D2}" dt="2025-12-03T10:44:24.350" v="343" actId="478"/>
          <ac:picMkLst>
            <pc:docMk/>
            <pc:sldMk cId="1672190151" sldId="1096"/>
            <ac:picMk id="8" creationId="{7DDB2A45-DB0E-9DD1-B033-61472451717C}"/>
          </ac:picMkLst>
        </pc:picChg>
      </pc:sldChg>
      <pc:sldChg chg="modSp mod">
        <pc:chgData name="Capozio, Nora (Alliance Bioversity-CIAT)" userId="cdfd1e28-7584-4b8b-a58b-b22d1c2a7d63" providerId="ADAL" clId="{96C35E96-D21E-4B9E-9F0F-C11B75ACF2D2}" dt="2025-12-02T08:36:08.871" v="139" actId="27636"/>
        <pc:sldMkLst>
          <pc:docMk/>
          <pc:sldMk cId="4192239577" sldId="1099"/>
        </pc:sldMkLst>
        <pc:spChg chg="mod">
          <ac:chgData name="Capozio, Nora (Alliance Bioversity-CIAT)" userId="cdfd1e28-7584-4b8b-a58b-b22d1c2a7d63" providerId="ADAL" clId="{96C35E96-D21E-4B9E-9F0F-C11B75ACF2D2}" dt="2025-12-02T08:36:08.871" v="139" actId="27636"/>
          <ac:spMkLst>
            <pc:docMk/>
            <pc:sldMk cId="4192239577" sldId="1099"/>
            <ac:spMk id="7" creationId="{890ED82B-0069-2322-1C0B-0E9DEAAC36B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5A58A6-9FE9-486C-BE79-2D631B0C31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469D7A-9D46-4FE5-AF6A-9CCFA6BF4C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42089-FC46-4B35-836C-216B7A7C8D2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4DE060-F2E1-4DEB-9E8C-7BBCE0788E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76AF6-24E4-4882-893E-40BC71F66F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48804-3B4E-4C7D-8DAA-5E849C445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39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049FE-7BF2-4F1C-B214-0A6D6D396480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09625-F8D3-4AD9-8A12-E56412A7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44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97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BCFE2966-89D3-4002-A892-0519E62168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5372" indent="-302066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265" indent="-241653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1571" indent="-241653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8" indent="-241653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8184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1490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4796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08102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FC509C-0D57-40AA-9326-79A0EDEF15ED}" type="slidenum">
              <a:rPr lang="en-US" altLang="et-EE"/>
              <a:pPr>
                <a:spcBef>
                  <a:spcPct val="0"/>
                </a:spcBef>
              </a:pPr>
              <a:t>2</a:t>
            </a:fld>
            <a:endParaRPr lang="en-US" altLang="et-EE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4B7B43C-BD51-4DCD-BCA8-0EB8A8B0AF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7A90364-698E-4374-9F35-8840DE5815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t-EE" altLang="et-E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The map includes 37 countries that should participate in phase XI: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Albania, Austria, Azerbaijan, Belarus, Belgium, Bulgaria, Croatia, Cyprus, Czech Rep., Denmark, Estonia, Finland, France, Georgia, Germany, Greece, Hungary, Ireland, Italy, Latvia, Lithuania, Montenegro, Netherlands, North Macedonia , Norway, Poland, Portugal, Romania, Serbia , Slovakia, Slovenia, Spain, Sweden, Switzerland,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Turkiye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Uk, Ukraine, 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5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84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B63E9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19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32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39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653E7-FBB4-F2DF-32D0-782849E2D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18BE1-6079-7FA4-0A8E-CC7BC4D4E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0C40E5-4C5C-EE81-C568-E81D064E8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A7053-F7CE-3A70-D58C-52C3A98B7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81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61D7B-0665-491F-9CB6-740459C9B2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80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9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22C09108-2760-4C05-BAA1-67507BFBAE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8E304E08-A9A6-47D5-B4B3-724F0AD3B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t-EE" dirty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3C3B978F-39E2-43EB-AE82-565A8C102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5372" indent="-302066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8265" indent="-241653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1571" indent="-241653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4878" indent="-241653" defTabSz="964935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8184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1490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4796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08102" indent="-241653" defTabSz="96493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543DC0-1794-4213-AB55-7BE5AF32E5DD}" type="slidenum">
              <a:rPr lang="en-US" altLang="et-EE"/>
              <a:pPr>
                <a:spcBef>
                  <a:spcPct val="0"/>
                </a:spcBef>
              </a:pPr>
              <a:t>12</a:t>
            </a:fld>
            <a:endParaRPr lang="en-US" altLang="et-E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 has now more than 130 partners, with networks on carrot, lettuce, pepper, wheat, barley and legumes.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26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F30A-9ABB-48F9-B64E-4DE659EAE9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88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20634-0830-E9DA-F21F-4B430B224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E1B69C-151C-257D-25A0-13839FA6E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ED7D3-B12A-2EAD-FA1F-F167B0FAA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5C1F8-49B9-9677-9ABF-01823A319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109625-F8D3-4AD9-8A12-E56412A7EE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86AA-2FAA-4F87-BBB2-6599141D5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53FA5-3587-4F89-A69C-AEE5B49E7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907D58-9E08-4BD2-93A8-AD6A5B8332D3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11" name="Picture 10" descr="Logo, company name&#10;&#10;Description automatically generated">
              <a:extLst>
                <a:ext uri="{FF2B5EF4-FFF2-40B4-BE49-F238E27FC236}">
                  <a16:creationId xmlns:a16="http://schemas.microsoft.com/office/drawing/2014/main" id="{871EF245-867F-4154-BA4D-6918D08D6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A15C6E0F-E609-41FD-8DB5-3EA5F697C679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5744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6215-05A1-4243-8B1F-CB8FDE322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377" y="408096"/>
            <a:ext cx="7478232" cy="1325563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EC953-DBCE-41D2-99B8-9A2778799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81377" y="1902060"/>
            <a:ext cx="6901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473E324-FBB3-4681-9980-F363648A1FE9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12" name="Picture 11" descr="Logo, company name&#10;&#10;Description automatically generated">
              <a:extLst>
                <a:ext uri="{FF2B5EF4-FFF2-40B4-BE49-F238E27FC236}">
                  <a16:creationId xmlns:a16="http://schemas.microsoft.com/office/drawing/2014/main" id="{B40BF5F2-1619-426E-9643-C045FA5E4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9225CF90-4D93-464E-9EE5-F42C3ECF6DF8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8BECBBA-21AA-4F30-958E-C6EE9AFFA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763" y="0"/>
            <a:ext cx="3949442" cy="65865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0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D79DED-4A76-6F50-D399-90CEA63E8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948" y="1989892"/>
            <a:ext cx="5820935" cy="1909552"/>
          </a:xfrm>
        </p:spPr>
        <p:txBody>
          <a:bodyPr anchor="t">
            <a:normAutofit/>
          </a:bodyPr>
          <a:lstStyle>
            <a:lvl1pPr algn="l">
              <a:defRPr sz="36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226068-BE21-F673-815C-4E9B7245F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48" y="4035969"/>
            <a:ext cx="5364859" cy="1260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C0C748DC-EC60-8A1B-03C2-973934C4E8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9" y="56413"/>
            <a:ext cx="2055558" cy="1858537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8C170E-B46E-1155-035C-F3BF3BFA2D4A}"/>
              </a:ext>
            </a:extLst>
          </p:cNvPr>
          <p:cNvSpPr/>
          <p:nvPr userDrawn="1"/>
        </p:nvSpPr>
        <p:spPr>
          <a:xfrm rot="6300000">
            <a:off x="3152085" y="3261456"/>
            <a:ext cx="7216579" cy="335088"/>
          </a:xfrm>
          <a:custGeom>
            <a:avLst/>
            <a:gdLst>
              <a:gd name="connsiteX0" fmla="*/ 89786 w 7311472"/>
              <a:gd name="connsiteY0" fmla="*/ 335088 h 335088"/>
              <a:gd name="connsiteX1" fmla="*/ 0 w 7311472"/>
              <a:gd name="connsiteY1" fmla="*/ 0 h 335088"/>
              <a:gd name="connsiteX2" fmla="*/ 7311472 w 7311472"/>
              <a:gd name="connsiteY2" fmla="*/ 0 h 335088"/>
              <a:gd name="connsiteX3" fmla="*/ 7279798 w 7311472"/>
              <a:gd name="connsiteY3" fmla="*/ 318378 h 335088"/>
              <a:gd name="connsiteX0" fmla="*/ 89786 w 7311472"/>
              <a:gd name="connsiteY0" fmla="*/ 335088 h 335088"/>
              <a:gd name="connsiteX1" fmla="*/ 0 w 7311472"/>
              <a:gd name="connsiteY1" fmla="*/ 0 h 335088"/>
              <a:gd name="connsiteX2" fmla="*/ 7311472 w 7311472"/>
              <a:gd name="connsiteY2" fmla="*/ 0 h 335088"/>
              <a:gd name="connsiteX3" fmla="*/ 7216579 w 7311472"/>
              <a:gd name="connsiteY3" fmla="*/ 312229 h 335088"/>
              <a:gd name="connsiteX4" fmla="*/ 89786 w 7311472"/>
              <a:gd name="connsiteY4" fmla="*/ 335088 h 335088"/>
              <a:gd name="connsiteX0" fmla="*/ 89786 w 7216579"/>
              <a:gd name="connsiteY0" fmla="*/ 335088 h 335088"/>
              <a:gd name="connsiteX1" fmla="*/ 0 w 7216579"/>
              <a:gd name="connsiteY1" fmla="*/ 0 h 335088"/>
              <a:gd name="connsiteX2" fmla="*/ 7129512 w 7216579"/>
              <a:gd name="connsiteY2" fmla="*/ 10274 h 335088"/>
              <a:gd name="connsiteX3" fmla="*/ 7216579 w 7216579"/>
              <a:gd name="connsiteY3" fmla="*/ 312229 h 335088"/>
              <a:gd name="connsiteX4" fmla="*/ 89786 w 7216579"/>
              <a:gd name="connsiteY4" fmla="*/ 335088 h 33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579" h="335088">
                <a:moveTo>
                  <a:pt x="89786" y="335088"/>
                </a:moveTo>
                <a:lnTo>
                  <a:pt x="0" y="0"/>
                </a:lnTo>
                <a:lnTo>
                  <a:pt x="7129512" y="10274"/>
                </a:lnTo>
                <a:lnTo>
                  <a:pt x="7216579" y="312229"/>
                </a:lnTo>
                <a:lnTo>
                  <a:pt x="89786" y="335088"/>
                </a:lnTo>
                <a:close/>
              </a:path>
            </a:pathLst>
          </a:custGeom>
          <a:gradFill flip="none" rotWithShape="1">
            <a:gsLst>
              <a:gs pos="86000">
                <a:srgbClr val="7DC242"/>
              </a:gs>
              <a:gs pos="47000">
                <a:srgbClr val="F0E410">
                  <a:lumMod val="100000"/>
                </a:srgbClr>
              </a:gs>
              <a:gs pos="10000">
                <a:srgbClr val="B63E9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Content Placeholder 26">
            <a:extLst>
              <a:ext uri="{FF2B5EF4-FFF2-40B4-BE49-F238E27FC236}">
                <a16:creationId xmlns:a16="http://schemas.microsoft.com/office/drawing/2014/main" id="{DEA9AB3A-1ADD-4887-4754-70958753F4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14869" y="5662613"/>
            <a:ext cx="5032375" cy="962025"/>
          </a:xfrm>
        </p:spPr>
        <p:txBody>
          <a:bodyPr>
            <a:norm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63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86AA-2FAA-4F87-BBB2-6599141D5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53FA5-3587-4F89-A69C-AEE5B49E7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167D62-F35D-D66B-F832-9FAA415E2577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5" name="Picture 4" descr="Logo, company name&#10;&#10;Description automatically generated">
              <a:extLst>
                <a:ext uri="{FF2B5EF4-FFF2-40B4-BE49-F238E27FC236}">
                  <a16:creationId xmlns:a16="http://schemas.microsoft.com/office/drawing/2014/main" id="{0CB442F7-AC47-962D-87B3-ECFD7947D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5C95D614-5153-A690-5869-35A7217F7BF6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574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6215-05A1-4243-8B1F-CB8FDE322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377" y="408096"/>
            <a:ext cx="7478232" cy="1325563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EC953-DBCE-41D2-99B8-9A2778799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81377" y="1902060"/>
            <a:ext cx="6901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8BECBBA-21AA-4F30-958E-C6EE9AFFA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763" y="0"/>
            <a:ext cx="3949442" cy="6586538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B44865-4CC6-900B-673A-1EF82C83CBAC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5" name="Picture 4" descr="Logo, company name&#10;&#10;Description automatically generated">
              <a:extLst>
                <a:ext uri="{FF2B5EF4-FFF2-40B4-BE49-F238E27FC236}">
                  <a16:creationId xmlns:a16="http://schemas.microsoft.com/office/drawing/2014/main" id="{FA20B1C6-F78E-CC54-2EE3-3E48E0401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FDEBA378-4D4D-E274-7526-3A0F6D86E1FC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4508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9C184-2033-439B-B76E-64191A5E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A2326-6DF0-453E-8463-A88CFB919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C4192-48BF-475C-BDC2-AED89FA3A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5980EF5-983C-D44B-A39D-B7CC05211E34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6" name="Picture 5" descr="Logo, company name&#10;&#10;Description automatically generated">
              <a:extLst>
                <a:ext uri="{FF2B5EF4-FFF2-40B4-BE49-F238E27FC236}">
                  <a16:creationId xmlns:a16="http://schemas.microsoft.com/office/drawing/2014/main" id="{E47407F6-6AF1-054C-6F8C-49CDCA14FF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49292CFE-A049-EC13-3F3B-26944B456DC9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958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D7E8-C02D-497C-8712-E558FC5DE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40D69D-F742-1036-A7FE-9EE80E06C46A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4" name="Picture 3" descr="Logo, company name&#10;&#10;Description automatically generated">
              <a:extLst>
                <a:ext uri="{FF2B5EF4-FFF2-40B4-BE49-F238E27FC236}">
                  <a16:creationId xmlns:a16="http://schemas.microsoft.com/office/drawing/2014/main" id="{9D3E7303-F2C5-3C80-0C90-7E855967E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83E094F5-DFC9-BBDB-7A29-64197FA04843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887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5639CA-11E9-63A7-A750-8E6D0C43DE1C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3" name="Picture 2" descr="Logo, company name&#10;&#10;Description automatically generated">
              <a:extLst>
                <a:ext uri="{FF2B5EF4-FFF2-40B4-BE49-F238E27FC236}">
                  <a16:creationId xmlns:a16="http://schemas.microsoft.com/office/drawing/2014/main" id="{9F22D9C6-ED03-9EA1-B6C7-BCBDD194B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CEF2485-C313-E951-1247-866102B6605E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8971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760B64-4745-469A-AFC6-3BA1ABA55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25224" y="0"/>
            <a:ext cx="716677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45662B-760D-4948-92BD-1AA925A50DEC}"/>
              </a:ext>
            </a:extLst>
          </p:cNvPr>
          <p:cNvSpPr/>
          <p:nvPr userDrawn="1"/>
        </p:nvSpPr>
        <p:spPr>
          <a:xfrm>
            <a:off x="0" y="0"/>
            <a:ext cx="5025224" cy="6858000"/>
          </a:xfrm>
          <a:prstGeom prst="rect">
            <a:avLst/>
          </a:prstGeom>
          <a:gradFill>
            <a:gsLst>
              <a:gs pos="100000">
                <a:srgbClr val="7DC242"/>
              </a:gs>
              <a:gs pos="62000">
                <a:srgbClr val="F0E410">
                  <a:lumMod val="100000"/>
                </a:srgbClr>
              </a:gs>
              <a:gs pos="10000">
                <a:srgbClr val="B63E97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BAB4D34-F931-43F6-BF7F-B4A77371EE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712788"/>
            <a:ext cx="3722060" cy="267970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215264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8ADD-08F8-4E4E-8F32-19196046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D902D-F97A-4140-BB77-66DD60D03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E67E7-8994-44C7-B70D-74523D2B5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85128-5905-BB2F-2F0F-080E93436A1A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6" name="Picture 5" descr="Logo, company name&#10;&#10;Description automatically generated">
              <a:extLst>
                <a:ext uri="{FF2B5EF4-FFF2-40B4-BE49-F238E27FC236}">
                  <a16:creationId xmlns:a16="http://schemas.microsoft.com/office/drawing/2014/main" id="{E2049D59-1EB1-E168-B9C3-A7A6EC637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986405C3-467A-C038-A5A1-A4D2B3EF10CC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975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4A6A-2D5D-4AF1-BE05-147CF1AE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D6957-AD96-45BC-85CC-83DE8AAD0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B5D5FC-8FE0-3C86-387D-47EA03D14AD6}"/>
              </a:ext>
            </a:extLst>
          </p:cNvPr>
          <p:cNvGrpSpPr/>
          <p:nvPr userDrawn="1"/>
        </p:nvGrpSpPr>
        <p:grpSpPr>
          <a:xfrm>
            <a:off x="-5316" y="5853138"/>
            <a:ext cx="12129539" cy="1004862"/>
            <a:chOff x="-5316" y="5853138"/>
            <a:chExt cx="12129539" cy="1004862"/>
          </a:xfrm>
        </p:grpSpPr>
        <p:pic>
          <p:nvPicPr>
            <p:cNvPr id="5" name="Picture 4" descr="Logo, company name&#10;&#10;Description automatically generated">
              <a:extLst>
                <a:ext uri="{FF2B5EF4-FFF2-40B4-BE49-F238E27FC236}">
                  <a16:creationId xmlns:a16="http://schemas.microsoft.com/office/drawing/2014/main" id="{8EA15C3B-3215-C912-EBB2-E35E2C14D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8" t="10212" r="8664" b="10146"/>
            <a:stretch/>
          </p:blipFill>
          <p:spPr>
            <a:xfrm>
              <a:off x="11182427" y="5853138"/>
              <a:ext cx="941796" cy="1004862"/>
            </a:xfrm>
            <a:prstGeom prst="rect">
              <a:avLst/>
            </a:prstGeom>
          </p:spPr>
        </p:pic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9B56E04B-49B3-3CE0-3DBC-AD122FE38E18}"/>
                </a:ext>
              </a:extLst>
            </p:cNvPr>
            <p:cNvSpPr/>
            <p:nvPr/>
          </p:nvSpPr>
          <p:spPr>
            <a:xfrm>
              <a:off x="-5316" y="6585803"/>
              <a:ext cx="11247120" cy="146304"/>
            </a:xfrm>
            <a:custGeom>
              <a:avLst/>
              <a:gdLst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90913 w 10890913"/>
                <a:gd name="connsiteY2" fmla="*/ 14557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20574 w 10890913"/>
                <a:gd name="connsiteY2" fmla="*/ 142227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  <a:gd name="connsiteX0" fmla="*/ 0 w 10890913"/>
                <a:gd name="connsiteY0" fmla="*/ 0 h 145577"/>
                <a:gd name="connsiteX1" fmla="*/ 10890913 w 10890913"/>
                <a:gd name="connsiteY1" fmla="*/ 0 h 145577"/>
                <a:gd name="connsiteX2" fmla="*/ 10844505 w 10890913"/>
                <a:gd name="connsiteY2" fmla="*/ 138115 h 145577"/>
                <a:gd name="connsiteX3" fmla="*/ 0 w 10890913"/>
                <a:gd name="connsiteY3" fmla="*/ 145577 h 145577"/>
                <a:gd name="connsiteX4" fmla="*/ 0 w 10890913"/>
                <a:gd name="connsiteY4" fmla="*/ 0 h 14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0913" h="145577">
                  <a:moveTo>
                    <a:pt x="0" y="0"/>
                  </a:moveTo>
                  <a:lnTo>
                    <a:pt x="10890913" y="0"/>
                  </a:lnTo>
                  <a:lnTo>
                    <a:pt x="10844505" y="138115"/>
                  </a:lnTo>
                  <a:lnTo>
                    <a:pt x="0" y="14557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6000">
                  <a:srgbClr val="7DC242"/>
                </a:gs>
                <a:gs pos="47000">
                  <a:srgbClr val="F0E410">
                    <a:lumMod val="100000"/>
                  </a:srgbClr>
                </a:gs>
                <a:gs pos="10000">
                  <a:srgbClr val="B63E97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330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E01A-3220-491A-ACBD-7C9368225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77EC6-C27A-440E-9A44-29D0E4D7E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95287-86F7-4A56-97F5-8257B378D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F66B-A533-44FE-B581-1936C18F85DD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66881-E3EC-49A8-B1DC-20892047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038EB-A408-496E-8803-E8884F994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4224-77C0-43EA-B05D-68E8558D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72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688665-509E-42A9-A691-A7CA53D7E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DD5B1-64AB-4D58-ABD9-E7FC8EBF0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82889-6706-4B92-99A7-0F83C12B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0F66B-A533-44FE-B581-1936C18F85DD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9A8D4-11BA-4FF5-936E-3A93D35E8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1A3DE-6B8D-4831-8A0D-E5193993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4224-77C0-43EA-B05D-68E8558D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79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12192000" cy="4572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14th Meeting of the ECPGR Steering Committee, 31 May – 2 June, </a:t>
            </a:r>
            <a:r>
              <a:rPr lang="en-US" err="1"/>
              <a:t>Višegrad</a:t>
            </a:r>
            <a:r>
              <a:rPr lang="en-US"/>
              <a:t>, </a:t>
            </a:r>
            <a:r>
              <a:rPr lang="en-US" err="1"/>
              <a:t>BiH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BFFBE1-6B8B-452B-BA64-3E7E182AC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A5471-54C6-4256-AFC2-FAFABB066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F5C7D-F208-40BD-A6A4-857FA0E3B9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0F66B-A533-44FE-B581-1936C18F85DD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912EF-4A78-46BD-B1C0-FC1FAF7E0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A7B36-B48E-45EF-B135-B6E9FD6BC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D4224-77C0-43EA-B05D-68E8558DF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4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49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6" r:id="rId10"/>
    <p:sldLayoutId id="2147483658" r:id="rId11"/>
    <p:sldLayoutId id="2147483651" r:id="rId12"/>
    <p:sldLayoutId id="2147483659" r:id="rId13"/>
    <p:sldLayoutId id="214748366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7DC24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www.genresj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1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DA60C-F2D1-4BE6-B240-AD740FD89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948" y="1936376"/>
            <a:ext cx="5820935" cy="1963068"/>
          </a:xfrm>
        </p:spPr>
        <p:txBody>
          <a:bodyPr>
            <a:normAutofit fontScale="90000"/>
          </a:bodyPr>
          <a:lstStyle/>
          <a:p>
            <a:r>
              <a:rPr lang="it-IT" sz="49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ECPGR</a:t>
            </a:r>
            <a:br>
              <a:rPr lang="it-IT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100" cap="none" dirty="0">
                <a:solidFill>
                  <a:schemeClr val="accent1"/>
                </a:solidFill>
              </a:rPr>
              <a:t>The European Cooperative Programme for Plant Genetic Resources</a:t>
            </a:r>
            <a:endParaRPr lang="en-US" cap="none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294A6-F814-4970-946B-E0A13D0DA04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14948" y="4035969"/>
            <a:ext cx="5364859" cy="12607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Name of presenter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Title</a:t>
            </a:r>
            <a:endParaRPr lang="en-US" dirty="0">
              <a:cs typeface="Helvetica"/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6B2634FC-954E-42A1-8E45-05D3BB5E9E8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14869" y="5662613"/>
            <a:ext cx="5032375" cy="96202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973485-7C8B-888D-40A8-145DD35173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956" r="5170" b="7486"/>
          <a:stretch/>
        </p:blipFill>
        <p:spPr>
          <a:xfrm>
            <a:off x="6028286" y="0"/>
            <a:ext cx="6208869" cy="6858000"/>
          </a:xfrm>
          <a:custGeom>
            <a:avLst/>
            <a:gdLst>
              <a:gd name="connsiteX0" fmla="*/ 1854500 w 6547339"/>
              <a:gd name="connsiteY0" fmla="*/ 0 h 6858000"/>
              <a:gd name="connsiteX1" fmla="*/ 6547339 w 6547339"/>
              <a:gd name="connsiteY1" fmla="*/ 0 h 6858000"/>
              <a:gd name="connsiteX2" fmla="*/ 6547339 w 6547339"/>
              <a:gd name="connsiteY2" fmla="*/ 6858000 h 6858000"/>
              <a:gd name="connsiteX3" fmla="*/ 0 w 654733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7339" h="6858000">
                <a:moveTo>
                  <a:pt x="1854500" y="0"/>
                </a:moveTo>
                <a:lnTo>
                  <a:pt x="6547339" y="0"/>
                </a:lnTo>
                <a:lnTo>
                  <a:pt x="6547339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3047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handful of seeds&#10;&#10;Description automatically generated">
            <a:extLst>
              <a:ext uri="{FF2B5EF4-FFF2-40B4-BE49-F238E27FC236}">
                <a16:creationId xmlns:a16="http://schemas.microsoft.com/office/drawing/2014/main" id="{B2E45D52-7038-6F31-6A8B-D96539441A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2" b="16628"/>
          <a:stretch/>
        </p:blipFill>
        <p:spPr>
          <a:xfrm>
            <a:off x="0" y="0"/>
            <a:ext cx="12192000" cy="5550568"/>
          </a:xfrm>
          <a:prstGeom prst="rect">
            <a:avLst/>
          </a:prstGeom>
        </p:spPr>
      </p:pic>
      <p:sp>
        <p:nvSpPr>
          <p:cNvPr id="18435" name="Rectangle 4">
            <a:extLst>
              <a:ext uri="{FF2B5EF4-FFF2-40B4-BE49-F238E27FC236}">
                <a16:creationId xmlns:a16="http://schemas.microsoft.com/office/drawing/2014/main" id="{9B0A3CC8-2FD0-4F4B-8D67-1F2E48B655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1699" y="2303745"/>
            <a:ext cx="10654402" cy="30395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US" altLang="et-EE" dirty="0"/>
              <a:t>ECPGR is a collaborative </a:t>
            </a:r>
            <a:r>
              <a:rPr lang="en-US" altLang="et-EE" dirty="0" err="1"/>
              <a:t>programme</a:t>
            </a:r>
            <a:r>
              <a:rPr lang="en-US" altLang="et-EE" dirty="0"/>
              <a:t> involving most European countries, aimed at ensuring the long-term conservation and enhanced utilization of plant genetic resources (PGR) in Europe.</a:t>
            </a:r>
            <a:endParaRPr lang="en-US" altLang="et-EE" sz="3200" b="1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endParaRPr lang="en-US" altLang="et-EE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8341E-BC00-48BD-9142-F27CD8B16E56}"/>
              </a:ext>
            </a:extLst>
          </p:cNvPr>
          <p:cNvSpPr/>
          <p:nvPr/>
        </p:nvSpPr>
        <p:spPr>
          <a:xfrm>
            <a:off x="3190601" y="5944024"/>
            <a:ext cx="3713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kern="0" dirty="0">
                <a:latin typeface="Arial" charset="0"/>
                <a:cs typeface="Arial" charset="0"/>
              </a:rPr>
              <a:t>www.ecpgr.org</a:t>
            </a:r>
          </a:p>
        </p:txBody>
      </p:sp>
      <p:pic>
        <p:nvPicPr>
          <p:cNvPr id="4" name="Graphic 3" descr="World with solid fill">
            <a:extLst>
              <a:ext uri="{FF2B5EF4-FFF2-40B4-BE49-F238E27FC236}">
                <a16:creationId xmlns:a16="http://schemas.microsoft.com/office/drawing/2014/main" id="{FE2E463C-610C-7D24-E736-60F8615EC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74947" y="5808297"/>
            <a:ext cx="610009" cy="6100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ED8DF-8A94-9537-F034-3EDAFC3D3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711" y="5830403"/>
            <a:ext cx="574499" cy="5657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E7D00A-A1D4-14C2-E6BD-CF87CFB5B343}"/>
              </a:ext>
            </a:extLst>
          </p:cNvPr>
          <p:cNvSpPr/>
          <p:nvPr/>
        </p:nvSpPr>
        <p:spPr>
          <a:xfrm>
            <a:off x="6163724" y="5944024"/>
            <a:ext cx="46792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kern="0" dirty="0">
                <a:latin typeface="Arial" charset="0"/>
                <a:cs typeface="Arial" charset="0"/>
              </a:rPr>
              <a:t>www.linkedin.com/company/ecpgr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803CB8-D1F4-8B19-B0BE-5ADDF1776F58}"/>
              </a:ext>
            </a:extLst>
          </p:cNvPr>
          <p:cNvSpPr/>
          <p:nvPr/>
        </p:nvSpPr>
        <p:spPr>
          <a:xfrm>
            <a:off x="0" y="-5072"/>
            <a:ext cx="12192000" cy="303955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8FC49C72-03FD-4EDA-AACD-E6AFAE95D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1699" y="453641"/>
            <a:ext cx="11027945" cy="11890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1"/>
                </a:solidFill>
              </a:rPr>
              <a:t>ECPGR – The European Cooperative </a:t>
            </a:r>
            <a:r>
              <a:rPr lang="en-US" sz="3600" b="1" dirty="0" err="1">
                <a:solidFill>
                  <a:schemeClr val="accent1"/>
                </a:solidFill>
              </a:rPr>
              <a:t>Programme</a:t>
            </a:r>
            <a:r>
              <a:rPr lang="en-US" sz="3600" b="1" dirty="0">
                <a:solidFill>
                  <a:schemeClr val="accent1"/>
                </a:solidFill>
              </a:rPr>
              <a:t> for Plant Genetic Resources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93A3A00-575A-ADCE-181B-A9D6CE1D6D5C}"/>
              </a:ext>
            </a:extLst>
          </p:cNvPr>
          <p:cNvSpPr txBox="1">
            <a:spLocks/>
          </p:cNvSpPr>
          <p:nvPr/>
        </p:nvSpPr>
        <p:spPr>
          <a:xfrm>
            <a:off x="438807" y="9793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7DC24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80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0AD5D-EBEB-16DC-94EB-06E299BF181D}"/>
              </a:ext>
            </a:extLst>
          </p:cNvPr>
          <p:cNvSpPr txBox="1"/>
          <p:nvPr/>
        </p:nvSpPr>
        <p:spPr>
          <a:xfrm>
            <a:off x="540407" y="1751771"/>
            <a:ext cx="5058727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Founded in 1980 under the auspices of EUCARPIA, FAO and UNDP as an area of cooperation to be established between East and West Europe.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Self-funded </a:t>
            </a:r>
            <a:r>
              <a:rPr lang="en-US" sz="2000" dirty="0" err="1"/>
              <a:t>programme</a:t>
            </a:r>
            <a:r>
              <a:rPr lang="en-US" sz="2000" dirty="0"/>
              <a:t> belonging to the participating countries. Member countries also contribute in kind to the </a:t>
            </a:r>
            <a:r>
              <a:rPr lang="en-US" sz="2000" dirty="0" err="1"/>
              <a:t>programme</a:t>
            </a:r>
            <a:r>
              <a:rPr lang="en-US" sz="2000" dirty="0"/>
              <a:t>, through collaborative PGR conservation and use activities.</a:t>
            </a:r>
            <a:endParaRPr lang="en-US" sz="2000" dirty="0">
              <a:cs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cs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37 countries have pledged support for 2024–2028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3EDDFE8-C950-DDAB-E074-5E0389309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1699" y="453641"/>
            <a:ext cx="11027945" cy="11890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1"/>
                </a:solidFill>
              </a:rPr>
              <a:t>ECPGR Membership</a:t>
            </a:r>
          </a:p>
        </p:txBody>
      </p:sp>
      <p:pic>
        <p:nvPicPr>
          <p:cNvPr id="3" name="Picture 2" descr="A map of europe with different colors&#10;&#10;AI-generated content may be incorrect.">
            <a:extLst>
              <a:ext uri="{FF2B5EF4-FFF2-40B4-BE49-F238E27FC236}">
                <a16:creationId xmlns:a16="http://schemas.microsoft.com/office/drawing/2014/main" id="{804DC25F-191D-9B05-0EDA-734DB6D9AF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692" y="1428466"/>
            <a:ext cx="6445308" cy="4086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5C4755-2945-81C7-6985-436436CB09A3}"/>
              </a:ext>
            </a:extLst>
          </p:cNvPr>
          <p:cNvSpPr txBox="1"/>
          <p:nvPr/>
        </p:nvSpPr>
        <p:spPr>
          <a:xfrm>
            <a:off x="4732029" y="6212622"/>
            <a:ext cx="6821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boundaries shown on this map do not imply official endorsement or acceptance by ECPGR</a:t>
            </a:r>
          </a:p>
        </p:txBody>
      </p:sp>
    </p:spTree>
    <p:extLst>
      <p:ext uri="{BB962C8B-B14F-4D97-AF65-F5344CB8AC3E}">
        <p14:creationId xmlns:p14="http://schemas.microsoft.com/office/powerpoint/2010/main" val="264862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een and white rectangular box with white text&#10;&#10;AI-generated content may be incorrect.">
            <a:extLst>
              <a:ext uri="{FF2B5EF4-FFF2-40B4-BE49-F238E27FC236}">
                <a16:creationId xmlns:a16="http://schemas.microsoft.com/office/drawing/2014/main" id="{B637BB4D-9D0A-E0EC-FF9E-6517BD336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5" y="485423"/>
            <a:ext cx="12194825" cy="63725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CC052D-DB48-3CFA-B483-DAB9B8E3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733" y="331258"/>
            <a:ext cx="10515600" cy="1325563"/>
          </a:xfrm>
        </p:spPr>
        <p:txBody>
          <a:bodyPr/>
          <a:lstStyle/>
          <a:p>
            <a:r>
              <a:rPr lang="en-US" dirty="0"/>
              <a:t>ECPGR Objectives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080962D-D154-CD62-9F76-92B8A6045D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8" y="123757"/>
            <a:ext cx="1781305" cy="161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86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94A62BA-E42F-4D1E-BFD4-5BC3341A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382" y="-7132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ECPGR Structure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3832FD-7160-CFC0-72ED-8B03CB907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27" y="175364"/>
            <a:ext cx="9699145" cy="646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9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275A880-9355-5B53-84D8-26FA281F43C6}"/>
              </a:ext>
            </a:extLst>
          </p:cNvPr>
          <p:cNvSpPr/>
          <p:nvPr/>
        </p:nvSpPr>
        <p:spPr>
          <a:xfrm>
            <a:off x="1" y="0"/>
            <a:ext cx="12192000" cy="13255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F6B01-0CEC-E288-0D99-65B652A30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055" y="0"/>
            <a:ext cx="10515600" cy="1305169"/>
          </a:xfrm>
          <a:ln>
            <a:noFill/>
          </a:ln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ECPGR has been a central and reliable coordinating hub for PGR conservation, use and research for 45 years</a:t>
            </a:r>
            <a:endParaRPr lang="en-US" sz="3200" dirty="0">
              <a:solidFill>
                <a:schemeClr val="bg1"/>
              </a:solidFill>
              <a:cs typeface="Helvetic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7975A-0DFD-20B6-3E95-62B843E31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266" y="5804689"/>
            <a:ext cx="24086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charset="-128"/>
              </a:rPr>
              <a:t>www.ecpgr.org</a:t>
            </a:r>
          </a:p>
        </p:txBody>
      </p:sp>
      <p:pic>
        <p:nvPicPr>
          <p:cNvPr id="5" name="Picture 4" descr="A screen shot of a device&#10;&#10;AI-generated content may be incorrect.">
            <a:extLst>
              <a:ext uri="{FF2B5EF4-FFF2-40B4-BE49-F238E27FC236}">
                <a16:creationId xmlns:a16="http://schemas.microsoft.com/office/drawing/2014/main" id="{53CBF2D8-0024-6EEB-794F-8BB5B4724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75" y="1418873"/>
            <a:ext cx="11842517" cy="513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90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27FCA-4914-7FB8-D25C-92AA14DFD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56" y="52961"/>
            <a:ext cx="10515600" cy="1325563"/>
          </a:xfrm>
        </p:spPr>
        <p:txBody>
          <a:bodyPr/>
          <a:lstStyle/>
          <a:p>
            <a:r>
              <a:rPr lang="en-US" dirty="0"/>
              <a:t>ECPGR Working Groups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70BFB-5543-A4CA-4A0F-373C805819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22"/>
          <a:stretch/>
        </p:blipFill>
        <p:spPr>
          <a:xfrm>
            <a:off x="189089" y="1730795"/>
            <a:ext cx="11616267" cy="2861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56B32-8566-C9B4-735B-9AD26CC6C657}"/>
              </a:ext>
            </a:extLst>
          </p:cNvPr>
          <p:cNvSpPr txBox="1"/>
          <p:nvPr/>
        </p:nvSpPr>
        <p:spPr>
          <a:xfrm>
            <a:off x="3626556" y="1440479"/>
            <a:ext cx="418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Crop Working Groups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24E3F-F935-0830-4D5F-B199B9ACB5DE}"/>
              </a:ext>
            </a:extLst>
          </p:cNvPr>
          <p:cNvSpPr txBox="1"/>
          <p:nvPr/>
        </p:nvSpPr>
        <p:spPr>
          <a:xfrm>
            <a:off x="3530599" y="4907504"/>
            <a:ext cx="418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Thematic Working Groups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A605C1-D32A-1A46-60BC-E5634D29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77" t="11072" r="3977" b="14591"/>
          <a:stretch/>
        </p:blipFill>
        <p:spPr>
          <a:xfrm>
            <a:off x="189088" y="5345289"/>
            <a:ext cx="11856155" cy="53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7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3B2799-E726-A5BD-C8B8-58AF1DF58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817" y="15731"/>
            <a:ext cx="8458201" cy="1325563"/>
          </a:xfrm>
        </p:spPr>
        <p:txBody>
          <a:bodyPr/>
          <a:lstStyle/>
          <a:p>
            <a:r>
              <a:rPr lang="en-US" dirty="0"/>
              <a:t>ECPGR Working Group initiatives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AA4C03-4917-FF84-6FA3-493045DF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5" y="1341294"/>
            <a:ext cx="6009168" cy="41243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Helvetica"/>
              </a:rPr>
              <a:t>Collaborative projects</a:t>
            </a:r>
            <a:endParaRPr lang="en-US" sz="2400" dirty="0"/>
          </a:p>
          <a:p>
            <a:r>
              <a:rPr lang="en-US" sz="2400" dirty="0"/>
              <a:t>Reports and publications </a:t>
            </a:r>
            <a:endParaRPr lang="en-US" dirty="0"/>
          </a:p>
          <a:p>
            <a:r>
              <a:rPr lang="en-US" sz="2400" dirty="0">
                <a:cs typeface="Helvetica"/>
              </a:rPr>
              <a:t>Guidelines and standards</a:t>
            </a:r>
          </a:p>
          <a:p>
            <a:r>
              <a:rPr lang="en-US" sz="2400" dirty="0">
                <a:cs typeface="Helvetica"/>
              </a:rPr>
              <a:t>PGR descriptor lists</a:t>
            </a:r>
            <a:endParaRPr lang="en-US" dirty="0">
              <a:cs typeface="Helvetica"/>
            </a:endParaRPr>
          </a:p>
          <a:p>
            <a:r>
              <a:rPr lang="en-US" sz="2400" dirty="0"/>
              <a:t>Crop databases</a:t>
            </a:r>
            <a:endParaRPr lang="en-US" sz="2400" dirty="0">
              <a:cs typeface="Helvetic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AE0703-434B-CD24-6115-F12D730D2A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86"/>
          <a:stretch/>
        </p:blipFill>
        <p:spPr>
          <a:xfrm>
            <a:off x="784050" y="4003236"/>
            <a:ext cx="5245768" cy="2428608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B049E47B-9193-48A2-0F08-C15E069C76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-5257"/>
          <a:stretch/>
        </p:blipFill>
        <p:spPr>
          <a:xfrm>
            <a:off x="9645765" y="15731"/>
            <a:ext cx="2546235" cy="3519040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5E756D-A87C-A882-B577-5E90B6D99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5779" y="1483186"/>
            <a:ext cx="2373626" cy="3359747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15">
            <a:extLst>
              <a:ext uri="{FF2B5EF4-FFF2-40B4-BE49-F238E27FC236}">
                <a16:creationId xmlns:a16="http://schemas.microsoft.com/office/drawing/2014/main" id="{52AD9A70-CB4F-C95F-2B54-84A49E5BA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2544" y="3015653"/>
            <a:ext cx="2412584" cy="3359747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9889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DCA10-0AEE-46C4-5510-73949E455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ruit, natural foods, produce, apple&#10;&#10;Description automatically generated">
            <a:extLst>
              <a:ext uri="{FF2B5EF4-FFF2-40B4-BE49-F238E27FC236}">
                <a16:creationId xmlns:a16="http://schemas.microsoft.com/office/drawing/2014/main" id="{C49E60FF-2833-F98C-4FC0-3A1E758328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87" t="2946" r="12985" b="2047"/>
          <a:stretch/>
        </p:blipFill>
        <p:spPr>
          <a:xfrm>
            <a:off x="7875584" y="365125"/>
            <a:ext cx="4105008" cy="56307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8E20AE-4E48-2091-0957-F176097A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52" y="365125"/>
            <a:ext cx="10515600" cy="1325563"/>
          </a:xfrm>
        </p:spPr>
        <p:txBody>
          <a:bodyPr/>
          <a:lstStyle/>
          <a:p>
            <a:r>
              <a:rPr lang="en-US" dirty="0"/>
              <a:t>ECPGR Grant Scheme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E329E-73F7-C252-F8E4-8ED25E584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908" y="1951571"/>
            <a:ext cx="7359502" cy="41243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ECPGR member countries provide funding for actions led by Working Groups (WGs) to support the objectives of ECPGR and the </a:t>
            </a:r>
            <a:r>
              <a:rPr lang="en-US" i="1" dirty="0"/>
              <a:t>Plant Genetic Resources Strategy for Europe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Annual calls for WG activity proposals are launched and evaluated by the ECPGR Executive Committee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Since 2014, over 50 activities have been funded through this mechanism.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43720A-FD81-AA99-F120-78B155BD9634}"/>
              </a:ext>
            </a:extLst>
          </p:cNvPr>
          <p:cNvSpPr txBox="1"/>
          <p:nvPr/>
        </p:nvSpPr>
        <p:spPr>
          <a:xfrm rot="16200000">
            <a:off x="10903088" y="4347133"/>
            <a:ext cx="2316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© Fernando Luque / ECPGR</a:t>
            </a:r>
          </a:p>
        </p:txBody>
      </p:sp>
    </p:spTree>
    <p:extLst>
      <p:ext uri="{BB962C8B-B14F-4D97-AF65-F5344CB8AC3E}">
        <p14:creationId xmlns:p14="http://schemas.microsoft.com/office/powerpoint/2010/main" val="250436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CCBB-2114-4400-9026-3B9219E1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172" y="-28806"/>
            <a:ext cx="10515600" cy="1325563"/>
          </a:xfrm>
        </p:spPr>
        <p:txBody>
          <a:bodyPr/>
          <a:lstStyle/>
          <a:p>
            <a:r>
              <a:rPr lang="en-US"/>
              <a:t>ECPGR Initiatives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AA3290-561E-4DED-9318-9C718FB5ADE5}"/>
              </a:ext>
            </a:extLst>
          </p:cNvPr>
          <p:cNvSpPr txBox="1"/>
          <p:nvPr/>
        </p:nvSpPr>
        <p:spPr>
          <a:xfrm>
            <a:off x="7647747" y="1339781"/>
            <a:ext cx="4322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European Search Catalogue for Plant Genetic 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5C1C66-51B3-4D6E-8746-F5830109F5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477" y="5074425"/>
            <a:ext cx="2780414" cy="160008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11AB93-C7EA-4EC4-8771-7EA7EEB6404B}"/>
              </a:ext>
            </a:extLst>
          </p:cNvPr>
          <p:cNvSpPr/>
          <p:nvPr/>
        </p:nvSpPr>
        <p:spPr>
          <a:xfrm>
            <a:off x="7647747" y="5475180"/>
            <a:ext cx="3900823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dirty="0"/>
              <a:t>Open Access Journal</a:t>
            </a:r>
            <a:endParaRPr lang="en-US" dirty="0"/>
          </a:p>
          <a:p>
            <a:r>
              <a:rPr lang="en-US" sz="2400" i="0" dirty="0">
                <a:solidFill>
                  <a:srgbClr val="C0691F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www.genresj.org</a:t>
            </a:r>
            <a:r>
              <a:rPr lang="en-US" sz="2400" dirty="0">
                <a:solidFill>
                  <a:srgbClr val="C0691F"/>
                </a:solidFill>
              </a:rPr>
              <a:t> </a:t>
            </a:r>
            <a:endParaRPr lang="en-US" dirty="0">
              <a:solidFill>
                <a:srgbClr val="C0691F"/>
              </a:solidFill>
            </a:endParaRPr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E5542CC3-B308-4B51-8328-3F5F6B79D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388" y="4163625"/>
            <a:ext cx="2076042" cy="806043"/>
          </a:xfrm>
          <a:prstGeom prst="rect">
            <a:avLst/>
          </a:prstGeom>
        </p:spPr>
      </p:pic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F638EDEC-DD13-46A5-8830-ED2A9EB404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047" y="1387723"/>
            <a:ext cx="2176724" cy="6720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06AC46-76E0-4BBF-B2F3-093C13DB37FF}"/>
              </a:ext>
            </a:extLst>
          </p:cNvPr>
          <p:cNvSpPr txBox="1"/>
          <p:nvPr/>
        </p:nvSpPr>
        <p:spPr>
          <a:xfrm>
            <a:off x="7647747" y="2731116"/>
            <a:ext cx="3304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 European Genebank Integrated System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39AE506A-5678-485F-8675-BFF906DE4A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702" y="2850266"/>
            <a:ext cx="1581415" cy="6613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1B910E-BD21-416D-B1D3-5C3E54D32CF9}"/>
              </a:ext>
            </a:extLst>
          </p:cNvPr>
          <p:cNvSpPr txBox="1"/>
          <p:nvPr/>
        </p:nvSpPr>
        <p:spPr>
          <a:xfrm>
            <a:off x="7647747" y="4146089"/>
            <a:ext cx="3304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European Evaluation Network for PGRFA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B7BBB-CB2D-505E-783E-8861B7AB93F0}"/>
              </a:ext>
            </a:extLst>
          </p:cNvPr>
          <p:cNvSpPr/>
          <p:nvPr/>
        </p:nvSpPr>
        <p:spPr>
          <a:xfrm>
            <a:off x="0" y="1390290"/>
            <a:ext cx="3823626" cy="64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Documentation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E6388B-1A86-2120-E4C4-D8F872B95DFF}"/>
              </a:ext>
            </a:extLst>
          </p:cNvPr>
          <p:cNvSpPr/>
          <p:nvPr/>
        </p:nvSpPr>
        <p:spPr>
          <a:xfrm>
            <a:off x="0" y="2653724"/>
            <a:ext cx="3823626" cy="1008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/>
              <a:t>Ex situ </a:t>
            </a:r>
            <a:r>
              <a:rPr lang="en-US" b="1" dirty="0" err="1"/>
              <a:t>Genebank</a:t>
            </a:r>
            <a:r>
              <a:rPr lang="en-US" b="1" dirty="0"/>
              <a:t> Operations </a:t>
            </a:r>
          </a:p>
          <a:p>
            <a:pPr algn="ctr"/>
            <a:r>
              <a:rPr lang="en-US" b="1" dirty="0"/>
              <a:t>and Quality Management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5C945-0C7F-21D3-3B67-CA166627FC86}"/>
              </a:ext>
            </a:extLst>
          </p:cNvPr>
          <p:cNvSpPr/>
          <p:nvPr/>
        </p:nvSpPr>
        <p:spPr>
          <a:xfrm>
            <a:off x="-3209" y="4209067"/>
            <a:ext cx="3823626" cy="648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PGR Access and Use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49B451-BAB8-C301-3BE4-E86A36CCACBF}"/>
              </a:ext>
            </a:extLst>
          </p:cNvPr>
          <p:cNvSpPr/>
          <p:nvPr/>
        </p:nvSpPr>
        <p:spPr>
          <a:xfrm>
            <a:off x="0" y="5549822"/>
            <a:ext cx="3820417" cy="648000"/>
          </a:xfrm>
          <a:prstGeom prst="rect">
            <a:avLst/>
          </a:prstGeom>
          <a:gradFill>
            <a:gsLst>
              <a:gs pos="0">
                <a:srgbClr val="C0691F"/>
              </a:gs>
              <a:gs pos="100000">
                <a:srgbClr val="DF8C43"/>
              </a:gs>
            </a:gsLst>
            <a:lin ang="16200000" scaled="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Dissemination</a:t>
            </a:r>
          </a:p>
        </p:txBody>
      </p:sp>
    </p:spTree>
    <p:extLst>
      <p:ext uri="{BB962C8B-B14F-4D97-AF65-F5344CB8AC3E}">
        <p14:creationId xmlns:p14="http://schemas.microsoft.com/office/powerpoint/2010/main" val="3715996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E6774C76-DC3E-4170-B326-6C571984F47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96563" y="1515877"/>
            <a:ext cx="7143254" cy="3872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en-US" dirty="0">
                <a:solidFill>
                  <a:schemeClr val="accent1"/>
                </a:solidFill>
              </a:rPr>
              <a:t>Online catalogue</a:t>
            </a:r>
          </a:p>
          <a:p>
            <a:pPr indent="-215900">
              <a:lnSpc>
                <a:spcPct val="110000"/>
              </a:lnSpc>
            </a:pPr>
            <a:r>
              <a:rPr lang="en-US" altLang="en-US" sz="2400" dirty="0"/>
              <a:t>Information on European </a:t>
            </a:r>
            <a:r>
              <a:rPr lang="en-US" altLang="en-US" sz="2400" i="1" dirty="0"/>
              <a:t>ex situ</a:t>
            </a:r>
            <a:r>
              <a:rPr lang="en-US" altLang="en-US" sz="2400" dirty="0"/>
              <a:t> collections: </a:t>
            </a:r>
            <a:br>
              <a:rPr lang="en-US" altLang="en-US" sz="2400" dirty="0"/>
            </a:br>
            <a:r>
              <a:rPr lang="en-US" altLang="en-US" sz="2400" dirty="0"/>
              <a:t>passport, </a:t>
            </a:r>
            <a:r>
              <a:rPr lang="et-EE" altLang="en-US" sz="2400" dirty="0"/>
              <a:t>characterization</a:t>
            </a:r>
            <a:r>
              <a:rPr lang="en-US" altLang="en-US" sz="2400" dirty="0"/>
              <a:t> </a:t>
            </a:r>
            <a:r>
              <a:rPr lang="et-EE" altLang="en-US" sz="2400" dirty="0"/>
              <a:t>and evaluation </a:t>
            </a:r>
            <a:r>
              <a:rPr lang="en-US" altLang="en-US" sz="2400" dirty="0"/>
              <a:t>data</a:t>
            </a:r>
            <a:endParaRPr lang="en-US" altLang="en-US" sz="2400" dirty="0">
              <a:cs typeface="Helvetica"/>
            </a:endParaRPr>
          </a:p>
          <a:p>
            <a:pPr indent="-215900">
              <a:lnSpc>
                <a:spcPct val="110000"/>
              </a:lnSpc>
            </a:pPr>
            <a:r>
              <a:rPr lang="en-US" altLang="en-US" sz="2400" dirty="0"/>
              <a:t>Extension to </a:t>
            </a:r>
            <a:r>
              <a:rPr lang="en-US" altLang="en-US" sz="2400" i="1" dirty="0"/>
              <a:t>in situ </a:t>
            </a:r>
            <a:r>
              <a:rPr lang="en-US" altLang="en-US" sz="2400" dirty="0"/>
              <a:t>populations recently implemented</a:t>
            </a:r>
            <a:endParaRPr lang="en-US" altLang="en-US" sz="2400" dirty="0">
              <a:cs typeface="Helvetica"/>
            </a:endParaRPr>
          </a:p>
          <a:p>
            <a:pPr indent="-215900">
              <a:lnSpc>
                <a:spcPct val="110000"/>
              </a:lnSpc>
            </a:pPr>
            <a:r>
              <a:rPr lang="en-US" altLang="en-US" sz="2400" dirty="0"/>
              <a:t>Largest single PGR data provider at accession level </a:t>
            </a:r>
            <a:endParaRPr lang="en-US" altLang="en-US" sz="2400" dirty="0">
              <a:cs typeface="Helvetica"/>
            </a:endParaRPr>
          </a:p>
          <a:p>
            <a:pPr indent="-215900">
              <a:lnSpc>
                <a:spcPct val="110000"/>
              </a:lnSpc>
            </a:pPr>
            <a:r>
              <a:rPr lang="en-US" altLang="en-US" sz="2400" dirty="0"/>
              <a:t>Register for the multilateral system and feeding into Genesys global database</a:t>
            </a:r>
            <a:endParaRPr lang="en-US" altLang="en-US" dirty="0">
              <a:cs typeface="Helvetica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37D963-0EFC-4552-9177-86526A692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563" y="219252"/>
            <a:ext cx="6172200" cy="11890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</a:rPr>
              <a:t>Documentation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F9A7D8-C8EB-4C3F-A2C3-07937769D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976" y="4276099"/>
            <a:ext cx="14798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ＭＳ Ｐゴシック" charset="-128"/>
              </a:rPr>
              <a:t>Hosted by: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DBD1B-A542-43F3-BAAA-78098BCF8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868" y="3889943"/>
            <a:ext cx="1943237" cy="8642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16B28C-8912-94D0-B2DC-2CC3222645CF}"/>
              </a:ext>
            </a:extLst>
          </p:cNvPr>
          <p:cNvSpPr txBox="1"/>
          <p:nvPr/>
        </p:nvSpPr>
        <p:spPr>
          <a:xfrm>
            <a:off x="544359" y="5198494"/>
            <a:ext cx="10866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EURISCO: A central hub to make European PGR data publicly available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A354D9A-BC8C-0EA5-7968-446E5D14C1D9}"/>
              </a:ext>
            </a:extLst>
          </p:cNvPr>
          <p:cNvGrpSpPr/>
          <p:nvPr/>
        </p:nvGrpSpPr>
        <p:grpSpPr>
          <a:xfrm>
            <a:off x="7882212" y="565759"/>
            <a:ext cx="4084320" cy="2927777"/>
            <a:chOff x="8107680" y="2181616"/>
            <a:chExt cx="4084320" cy="2927777"/>
          </a:xfrm>
        </p:grpSpPr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063792D4-0F05-E287-8268-A88D2B93B4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19" t="32204" r="15792" b="21602"/>
            <a:stretch/>
          </p:blipFill>
          <p:spPr>
            <a:xfrm>
              <a:off x="8107680" y="3010145"/>
              <a:ext cx="4084320" cy="2099248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5036FBD7-F028-3AFB-0A23-E7B196848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5305" y="2181616"/>
              <a:ext cx="2835662" cy="87546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C3701C3-545C-CE5B-CB04-5F3BE2B85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0742" y="6049109"/>
            <a:ext cx="37305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charset="-128"/>
              </a:rPr>
              <a:t>http://eurisco.ecpgr.org</a:t>
            </a:r>
          </a:p>
        </p:txBody>
      </p:sp>
    </p:spTree>
    <p:extLst>
      <p:ext uri="{BB962C8B-B14F-4D97-AF65-F5344CB8AC3E}">
        <p14:creationId xmlns:p14="http://schemas.microsoft.com/office/powerpoint/2010/main" val="175448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6CC266C-7D56-4103-BC08-6354F1D98A1F}"/>
              </a:ext>
            </a:extLst>
          </p:cNvPr>
          <p:cNvSpPr txBox="1">
            <a:spLocks noChangeArrowheads="1"/>
          </p:cNvSpPr>
          <p:nvPr/>
        </p:nvSpPr>
        <p:spPr>
          <a:xfrm>
            <a:off x="342621" y="307406"/>
            <a:ext cx="9716956" cy="11890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solidFill>
                  <a:schemeClr val="accent1"/>
                </a:solidFill>
                <a:latin typeface="+mj-lt"/>
              </a:rPr>
              <a:t>AEGIS – A European Genebank </a:t>
            </a:r>
            <a:br>
              <a:rPr lang="en-US" sz="3600" b="1" dirty="0">
                <a:solidFill>
                  <a:schemeClr val="accent1"/>
                </a:solidFill>
                <a:latin typeface="+mj-lt"/>
              </a:rPr>
            </a:br>
            <a:r>
              <a:rPr lang="en-US" sz="3600" b="1" dirty="0">
                <a:solidFill>
                  <a:schemeClr val="accent1"/>
                </a:solidFill>
                <a:latin typeface="+mj-lt"/>
              </a:rPr>
              <a:t>Integrated System</a:t>
            </a:r>
            <a:endParaRPr lang="en-US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6868" name="Picture 1">
            <a:extLst>
              <a:ext uri="{FF2B5EF4-FFF2-40B4-BE49-F238E27FC236}">
                <a16:creationId xmlns:a16="http://schemas.microsoft.com/office/drawing/2014/main" id="{7B7824EF-8F74-46AE-839C-69E7F57EE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940" y="1695507"/>
            <a:ext cx="5419060" cy="388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8F7A6E9-1CC3-E36C-2193-AD9341F1A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21" y="1846751"/>
            <a:ext cx="5952987" cy="2712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sz="2600" b="1" dirty="0"/>
              <a:t>Conserving</a:t>
            </a:r>
            <a:r>
              <a:rPr lang="en-US" sz="2600" dirty="0"/>
              <a:t> in a </a:t>
            </a:r>
            <a:r>
              <a:rPr lang="en-US" sz="2600" b="1" dirty="0"/>
              <a:t>collaborative</a:t>
            </a:r>
            <a:r>
              <a:rPr lang="en-US" sz="2600" dirty="0"/>
              <a:t> </a:t>
            </a:r>
            <a:r>
              <a:rPr lang="en-US" sz="2600" b="1" dirty="0"/>
              <a:t>way</a:t>
            </a:r>
            <a:r>
              <a:rPr lang="en-US" sz="2600" dirty="0"/>
              <a:t> and at </a:t>
            </a:r>
            <a:r>
              <a:rPr lang="en-US" sz="2600" b="1" dirty="0"/>
              <a:t>agreed quality standards</a:t>
            </a:r>
            <a:r>
              <a:rPr lang="en-US" sz="2600" dirty="0"/>
              <a:t>, </a:t>
            </a:r>
            <a:br>
              <a:rPr lang="en-US" sz="2600" dirty="0"/>
            </a:br>
            <a:r>
              <a:rPr lang="en-US" sz="2600" dirty="0"/>
              <a:t>the </a:t>
            </a:r>
            <a:r>
              <a:rPr lang="en-US" sz="2600" b="1" dirty="0"/>
              <a:t>genetically unique </a:t>
            </a:r>
            <a:r>
              <a:rPr lang="en-US" sz="2600" dirty="0"/>
              <a:t>and important accessions for Europe of </a:t>
            </a:r>
            <a:r>
              <a:rPr lang="en-US" sz="2600" b="1" dirty="0"/>
              <a:t>all crops </a:t>
            </a:r>
            <a:r>
              <a:rPr lang="en-US" sz="2600" dirty="0"/>
              <a:t>and making them </a:t>
            </a:r>
            <a:r>
              <a:rPr lang="en-US" sz="2600" b="1" dirty="0"/>
              <a:t>available</a:t>
            </a:r>
            <a:r>
              <a:rPr lang="en-US" sz="2600" dirty="0"/>
              <a:t> for breeding and research </a:t>
            </a:r>
            <a:r>
              <a:rPr lang="en-US" sz="2600" b="1" dirty="0"/>
              <a:t>through SMTAs 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E36816-E0FD-2B03-B63D-FCDED1569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199" y="411223"/>
            <a:ext cx="1958476" cy="90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F5F59B6-5CFF-5403-9149-D104DEF6C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142072"/>
              </p:ext>
            </p:extLst>
          </p:nvPr>
        </p:nvGraphicFramePr>
        <p:xfrm>
          <a:off x="285983" y="4749689"/>
          <a:ext cx="5802009" cy="167621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17765">
                  <a:extLst>
                    <a:ext uri="{9D8B030D-6E8A-4147-A177-3AD203B41FA5}">
                      <a16:colId xmlns:a16="http://schemas.microsoft.com/office/drawing/2014/main" val="1765344441"/>
                    </a:ext>
                  </a:extLst>
                </a:gridCol>
                <a:gridCol w="4284244">
                  <a:extLst>
                    <a:ext uri="{9D8B030D-6E8A-4147-A177-3AD203B41FA5}">
                      <a16:colId xmlns:a16="http://schemas.microsoft.com/office/drawing/2014/main" val="4197188586"/>
                    </a:ext>
                  </a:extLst>
                </a:gridCol>
              </a:tblGrid>
              <a:tr h="401558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35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0" dirty="0"/>
                        <a:t>Member countries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159543"/>
                  </a:ext>
                </a:extLst>
              </a:tr>
              <a:tr h="401558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70+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Associate Member Agreements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8670449"/>
                  </a:ext>
                </a:extLst>
              </a:tr>
              <a:tr h="401558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119,000+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AEGIS accessions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738559"/>
                  </a:ext>
                </a:extLst>
              </a:tr>
              <a:tr h="401558">
                <a:tc>
                  <a:txBody>
                    <a:bodyPr/>
                    <a:lstStyle/>
                    <a:p>
                      <a:pPr algn="r"/>
                      <a:r>
                        <a:rPr lang="en-US" sz="2100" b="1" dirty="0"/>
                        <a:t>450+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DC242">
                        <a:alpha val="6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Genera</a:t>
                      </a:r>
                    </a:p>
                  </a:txBody>
                  <a:tcPr marL="99014" marR="99014" marT="49507" marB="495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DC242">
                        <a:alpha val="6705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46203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FD04DB7-B78C-0D5B-D2DC-AB882300B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940" y="5963069"/>
            <a:ext cx="37305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charset="-128"/>
              </a:rPr>
              <a:t>www.ecpgr.org/aegis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93EAB1-705B-65AB-A784-601F8A835706}"/>
              </a:ext>
            </a:extLst>
          </p:cNvPr>
          <p:cNvSpPr txBox="1"/>
          <p:nvPr/>
        </p:nvSpPr>
        <p:spPr>
          <a:xfrm>
            <a:off x="5919537" y="5579821"/>
            <a:ext cx="6272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boundaries shown on this map do not imply official endorsement or acceptance by ECPGR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EF918B-4294-1B6F-974F-9E35B37A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66" y="-14637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EVA – The European Evaluation Network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04F29AD-9650-41C7-9492-F303D1E01773}"/>
              </a:ext>
            </a:extLst>
          </p:cNvPr>
          <p:cNvSpPr txBox="1">
            <a:spLocks noGrp="1"/>
          </p:cNvSpPr>
          <p:nvPr>
            <p:ph sz="half" idx="4294967295"/>
          </p:nvPr>
        </p:nvSpPr>
        <p:spPr>
          <a:xfrm>
            <a:off x="304466" y="1276676"/>
            <a:ext cx="6248734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Crop-specific public–private partnership networks (currently: carrot, lettuce, legumes, maize, pepper, wheat and barley; a new network on perennial plants in preparation)</a:t>
            </a:r>
          </a:p>
          <a:p>
            <a:pPr marL="342900" indent="-342900">
              <a:lnSpc>
                <a:spcPct val="100000"/>
              </a:lnSpc>
            </a:pPr>
            <a:r>
              <a:rPr lang="en-US" sz="2200" dirty="0"/>
              <a:t>Generate standardized multilocation evaluation data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Explore diversity in European </a:t>
            </a:r>
            <a:r>
              <a:rPr lang="en-US" sz="2200" dirty="0" err="1"/>
              <a:t>genebanks</a:t>
            </a:r>
            <a:endParaRPr lang="en-US" sz="2200" dirty="0"/>
          </a:p>
          <a:p>
            <a:pPr marL="342900" indent="-342900">
              <a:lnSpc>
                <a:spcPct val="100000"/>
              </a:lnSpc>
            </a:pPr>
            <a:r>
              <a:rPr lang="it-IT" sz="2200" dirty="0">
                <a:ea typeface="Calibri" panose="020F0502020204030204" pitchFamily="34" charset="0"/>
                <a:cs typeface="Consolas" panose="020B0609020204030204" pitchFamily="49" charset="0"/>
              </a:rPr>
              <a:t>P</a:t>
            </a:r>
            <a:r>
              <a:rPr lang="it-IT" sz="2200" dirty="0">
                <a:effectLst/>
                <a:ea typeface="Calibri" panose="020F0502020204030204" pitchFamily="34" charset="0"/>
                <a:cs typeface="Consolas" panose="020B0609020204030204" pitchFamily="49" charset="0"/>
              </a:rPr>
              <a:t>romote the use of genebank germplasm in research, breeding and cultivation</a:t>
            </a:r>
            <a:endParaRPr lang="en-US" sz="2200" dirty="0"/>
          </a:p>
        </p:txBody>
      </p:sp>
      <p:pic>
        <p:nvPicPr>
          <p:cNvPr id="19" name="Grafik 5" descr="C:\Users\britta\AppData\Local\Microsoft\Windows\INetCache\Content.Word\AGENT_logo.png">
            <a:extLst>
              <a:ext uri="{FF2B5EF4-FFF2-40B4-BE49-F238E27FC236}">
                <a16:creationId xmlns:a16="http://schemas.microsoft.com/office/drawing/2014/main" id="{8AFBCBB4-2A64-4F70-94CA-ACDF676FE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371" y="5438272"/>
            <a:ext cx="1980220" cy="77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N:\Horizon_Projektphasen\3-Projektphase\Dissemination &amp; Exploitation\EU-Flagge.jpg">
            <a:extLst>
              <a:ext uri="{FF2B5EF4-FFF2-40B4-BE49-F238E27FC236}">
                <a16:creationId xmlns:a16="http://schemas.microsoft.com/office/drawing/2014/main" id="{DE92A5C9-4F3E-421B-B7A9-70D8ED306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54" y="5520646"/>
            <a:ext cx="935665" cy="6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urple letters on a black background&#10;&#10;Description automatically generated">
            <a:extLst>
              <a:ext uri="{FF2B5EF4-FFF2-40B4-BE49-F238E27FC236}">
                <a16:creationId xmlns:a16="http://schemas.microsoft.com/office/drawing/2014/main" id="{703C3F8B-973D-36B3-8CFF-95D21AD814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875" y="124383"/>
            <a:ext cx="2061758" cy="8004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591DF0-8808-AB16-FF4D-20567E80B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3743" y="5694727"/>
            <a:ext cx="37305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charset="-128"/>
              </a:rPr>
              <a:t>www.ecpgr.org/eva</a:t>
            </a:r>
          </a:p>
        </p:txBody>
      </p:sp>
      <p:pic>
        <p:nvPicPr>
          <p:cNvPr id="10" name="Picture 9" descr="A colorful circles with white text&#10;&#10;AI-generated content may be incorrect.">
            <a:extLst>
              <a:ext uri="{FF2B5EF4-FFF2-40B4-BE49-F238E27FC236}">
                <a16:creationId xmlns:a16="http://schemas.microsoft.com/office/drawing/2014/main" id="{A1CF3ED0-0C81-F915-FCE7-54D8EF3991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6634"/>
          <a:stretch>
            <a:fillRect/>
          </a:stretch>
        </p:blipFill>
        <p:spPr>
          <a:xfrm>
            <a:off x="6254691" y="569856"/>
            <a:ext cx="6032217" cy="5055626"/>
          </a:xfrm>
          <a:prstGeom prst="rect">
            <a:avLst/>
          </a:prstGeom>
        </p:spPr>
      </p:pic>
      <p:pic>
        <p:nvPicPr>
          <p:cNvPr id="12" name="Picture 11" descr="A flag with a red yellow and black flag&#10;&#10;AI-generated content may be incorrect.">
            <a:extLst>
              <a:ext uri="{FF2B5EF4-FFF2-40B4-BE49-F238E27FC236}">
                <a16:creationId xmlns:a16="http://schemas.microsoft.com/office/drawing/2014/main" id="{6CE4729B-CDD5-4367-EF5F-D207F41C70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61" y="5428665"/>
            <a:ext cx="1941935" cy="113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0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logo with text and globe&#10;&#10;AI-generated content may be incorrect.">
            <a:extLst>
              <a:ext uri="{FF2B5EF4-FFF2-40B4-BE49-F238E27FC236}">
                <a16:creationId xmlns:a16="http://schemas.microsoft.com/office/drawing/2014/main" id="{A60482DE-F550-FB28-7E95-8EAAA2B6B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0" t="15360" r="15360" b="15360"/>
          <a:stretch/>
        </p:blipFill>
        <p:spPr>
          <a:xfrm>
            <a:off x="4532782" y="5452159"/>
            <a:ext cx="1072374" cy="969589"/>
          </a:xfrm>
          <a:prstGeom prst="rect">
            <a:avLst/>
          </a:prstGeom>
        </p:spPr>
      </p:pic>
      <p:pic>
        <p:nvPicPr>
          <p:cNvPr id="5" name="Picture 4" descr="A picture containing text, screenshot, flower&#10;&#10;Description automatically generated">
            <a:extLst>
              <a:ext uri="{FF2B5EF4-FFF2-40B4-BE49-F238E27FC236}">
                <a16:creationId xmlns:a16="http://schemas.microsoft.com/office/drawing/2014/main" id="{EBBAA086-458C-08F0-05CD-CFA8E30625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90" y="1870639"/>
            <a:ext cx="2929632" cy="41418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C4D9FD7-FCD5-446D-334F-213C2B91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895" y="407291"/>
            <a:ext cx="8672105" cy="1325563"/>
          </a:xfrm>
        </p:spPr>
        <p:txBody>
          <a:bodyPr>
            <a:normAutofit/>
          </a:bodyPr>
          <a:lstStyle/>
          <a:p>
            <a:r>
              <a:rPr lang="en-US" sz="3600" dirty="0"/>
              <a:t>Open-access journal for stakeholders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ED82B-0069-2322-1C0B-0E9DEAAC3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0257" y="1732854"/>
            <a:ext cx="7085902" cy="375726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2200" dirty="0"/>
              <a:t>Diamond open-access journal – free to publish and read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2200" dirty="0"/>
              <a:t>Dissemination of research, opinions and other articles on genetic resources for food and agriculture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2200" dirty="0"/>
              <a:t>Developed within H2020 project </a:t>
            </a:r>
            <a:r>
              <a:rPr lang="en-US" sz="2200" dirty="0" err="1"/>
              <a:t>GenResBridge</a:t>
            </a:r>
            <a:endParaRPr lang="en-US" sz="2200" dirty="0"/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2200" dirty="0"/>
              <a:t>Published by ECPGR and ERFP </a:t>
            </a:r>
          </a:p>
        </p:txBody>
      </p:sp>
      <p:pic>
        <p:nvPicPr>
          <p:cNvPr id="19" name="Picture 18" descr="A logo with horses and cats&#10;&#10;AI-generated content may be incorrect.">
            <a:extLst>
              <a:ext uri="{FF2B5EF4-FFF2-40B4-BE49-F238E27FC236}">
                <a16:creationId xmlns:a16="http://schemas.microsoft.com/office/drawing/2014/main" id="{93D58ACE-5FEF-6E97-3B34-F337E4CD34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959" y="5452159"/>
            <a:ext cx="1369986" cy="969588"/>
          </a:xfrm>
          <a:prstGeom prst="rect">
            <a:avLst/>
          </a:prstGeom>
        </p:spPr>
      </p:pic>
      <p:pic>
        <p:nvPicPr>
          <p:cNvPr id="21" name="Picture 20" descr="A logo of a bull and trees&#10;&#10;AI-generated content may be incorrect.">
            <a:extLst>
              <a:ext uri="{FF2B5EF4-FFF2-40B4-BE49-F238E27FC236}">
                <a16:creationId xmlns:a16="http://schemas.microsoft.com/office/drawing/2014/main" id="{16B379A7-4434-CAB1-A3AC-E51572629F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90" y="247690"/>
            <a:ext cx="2617939" cy="13089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F5A40C-13BC-CAAE-07E2-09F7E0489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6931" y="5622702"/>
            <a:ext cx="37305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charset="-128"/>
              </a:rPr>
              <a:t>www.genresj.org</a:t>
            </a:r>
          </a:p>
        </p:txBody>
      </p:sp>
      <p:pic>
        <p:nvPicPr>
          <p:cNvPr id="8" name="Picture 7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E5925E40-EA94-0A15-4DDB-2ACF1EB09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748" y="5591435"/>
            <a:ext cx="785969" cy="5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39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4AA84-130A-8723-CAFF-A1F5F198D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AD39472-6CC3-53E0-59BD-769FBBA8E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54" y="188798"/>
            <a:ext cx="9818669" cy="1189039"/>
          </a:xfrm>
        </p:spPr>
        <p:txBody>
          <a:bodyPr/>
          <a:lstStyle/>
          <a:p>
            <a:r>
              <a:rPr lang="en-US" sz="3600" dirty="0">
                <a:solidFill>
                  <a:schemeClr val="accent1"/>
                </a:solidFill>
              </a:rPr>
              <a:t>Genetic Resources Strategy for Europe</a:t>
            </a:r>
            <a:br>
              <a:rPr lang="en-US" sz="3600" dirty="0">
                <a:solidFill>
                  <a:schemeClr val="accent1"/>
                </a:solidFill>
              </a:rPr>
            </a:b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Launched in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Bruxelles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30 November 2021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82EC54-C31D-F17D-3F40-0F1F5144AD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6" t="1075" r="1047"/>
          <a:stretch/>
        </p:blipFill>
        <p:spPr>
          <a:xfrm>
            <a:off x="561603" y="1536393"/>
            <a:ext cx="3200392" cy="462911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DBFE1E-E339-CE6D-399D-CE81A858D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592" y="1529958"/>
            <a:ext cx="3237538" cy="462911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4381420-8297-C393-525E-120F4B23EBB0}"/>
              </a:ext>
            </a:extLst>
          </p:cNvPr>
          <p:cNvSpPr/>
          <p:nvPr/>
        </p:nvSpPr>
        <p:spPr>
          <a:xfrm>
            <a:off x="7953409" y="1523429"/>
            <a:ext cx="4238588" cy="12265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252000" rIns="252000" rtlCol="0" anchor="ctr"/>
          <a:lstStyle/>
          <a:p>
            <a:r>
              <a:rPr lang="en-US" sz="2000" b="1" dirty="0"/>
              <a:t>Developed via extensive consultations with experts and stakeholders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97A16-E4EE-690D-C244-040A117E928F}"/>
              </a:ext>
            </a:extLst>
          </p:cNvPr>
          <p:cNvSpPr/>
          <p:nvPr/>
        </p:nvSpPr>
        <p:spPr>
          <a:xfrm>
            <a:off x="7953408" y="4317308"/>
            <a:ext cx="4238589" cy="10172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252000" rIns="252000" rtlCol="0" anchor="ctr"/>
          <a:lstStyle/>
          <a:p>
            <a:r>
              <a:rPr lang="en-US" sz="2000" b="1" dirty="0"/>
              <a:t>Implementation is subject to firm political will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624C49E-7C9A-0BF4-9B4D-1F3E59AEA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410" y="5549246"/>
            <a:ext cx="2801184" cy="426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FAED00-93E1-2DD5-B484-1DDD2DEDC491}"/>
              </a:ext>
            </a:extLst>
          </p:cNvPr>
          <p:cNvSpPr/>
          <p:nvPr/>
        </p:nvSpPr>
        <p:spPr>
          <a:xfrm>
            <a:off x="7953412" y="2840076"/>
            <a:ext cx="4238588" cy="13871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252000" rIns="252000" rtlCol="0" anchor="ctr"/>
          <a:lstStyle/>
          <a:p>
            <a:r>
              <a:rPr lang="it-IT" sz="2000" b="1" dirty="0"/>
              <a:t>Identifies gaps and objectives to guide ECPGR priorities for the next decade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1A91F0-9F7E-C4E5-E0F1-96AEA8D23417}"/>
              </a:ext>
            </a:extLst>
          </p:cNvPr>
          <p:cNvSpPr txBox="1"/>
          <p:nvPr/>
        </p:nvSpPr>
        <p:spPr>
          <a:xfrm>
            <a:off x="7865203" y="6101686"/>
            <a:ext cx="357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www.ecpgr.org/pgrstrategy21 </a:t>
            </a:r>
          </a:p>
        </p:txBody>
      </p:sp>
      <p:pic>
        <p:nvPicPr>
          <p:cNvPr id="4" name="Picture 3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577868F2-FE44-A71B-83F4-724B0A8F8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592" y="5549246"/>
            <a:ext cx="639803" cy="42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09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PGR">
      <a:dk1>
        <a:srgbClr val="000000"/>
      </a:dk1>
      <a:lt1>
        <a:sysClr val="window" lastClr="FFFFFF"/>
      </a:lt1>
      <a:dk2>
        <a:srgbClr val="F3CBE0"/>
      </a:dk2>
      <a:lt2>
        <a:srgbClr val="C9E2AE"/>
      </a:lt2>
      <a:accent1>
        <a:srgbClr val="7DC242"/>
      </a:accent1>
      <a:accent2>
        <a:srgbClr val="B63E97"/>
      </a:accent2>
      <a:accent3>
        <a:srgbClr val="F0E410"/>
      </a:accent3>
      <a:accent4>
        <a:srgbClr val="FFC000"/>
      </a:accent4>
      <a:accent5>
        <a:srgbClr val="216734"/>
      </a:accent5>
      <a:accent6>
        <a:srgbClr val="66184F"/>
      </a:accent6>
      <a:hlink>
        <a:srgbClr val="B63E97"/>
      </a:hlink>
      <a:folHlink>
        <a:srgbClr val="66184F"/>
      </a:folHlink>
    </a:clrScheme>
    <a:fontScheme name="ECPG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7f2327-94dc-4ba1-88cd-b689d1c77972" xsi:nil="true"/>
    <lcf76f155ced4ddcb4097134ff3c332f xmlns="e4f92987-d5d0-4c41-8e71-adcfb396ff32">
      <Terms xmlns="http://schemas.microsoft.com/office/infopath/2007/PartnerControls"/>
    </lcf76f155ced4ddcb4097134ff3c332f>
    <MediaLengthInSeconds xmlns="e4f92987-d5d0-4c41-8e71-adcfb396ff32" xsi:nil="true"/>
    <SharedWithUsers xmlns="3b7f2327-94dc-4ba1-88cd-b689d1c77972">
      <UserInfo>
        <DisplayName>Maggioni, Lorenzo (Alliance Bioversity-CIAT)</DisplayName>
        <AccountId>12</AccountId>
        <AccountType/>
      </UserInfo>
      <UserInfo>
        <DisplayName>Capozio, Nora (Alliance Bioversity-CIAT)</DisplayName>
        <AccountId>75</AccountId>
        <AccountType/>
      </UserInfo>
      <UserInfo>
        <DisplayName>Goritschnig, Sandra (Alliance Bioversity-CIAT)</DisplayName>
        <AccountId>13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2C1BFA010EC348B0FD8DCF6EE80F01" ma:contentTypeVersion="21" ma:contentTypeDescription="Create a new document." ma:contentTypeScope="" ma:versionID="85ade3df10677461aa196ab51ea6394f">
  <xsd:schema xmlns:xsd="http://www.w3.org/2001/XMLSchema" xmlns:xs="http://www.w3.org/2001/XMLSchema" xmlns:p="http://schemas.microsoft.com/office/2006/metadata/properties" xmlns:ns2="e4f92987-d5d0-4c41-8e71-adcfb396ff32" xmlns:ns3="3b7f2327-94dc-4ba1-88cd-b689d1c77972" targetNamespace="http://schemas.microsoft.com/office/2006/metadata/properties" ma:root="true" ma:fieldsID="936d490d80c5e1a5990bdbb0133d6d40" ns2:_="" ns3:_="">
    <xsd:import namespace="e4f92987-d5d0-4c41-8e71-adcfb396ff32"/>
    <xsd:import namespace="3b7f2327-94dc-4ba1-88cd-b689d1c779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92987-d5d0-4c41-8e71-adcfb396ff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1616629-9183-4d38-9e3a-f9db27d53a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f2327-94dc-4ba1-88cd-b689d1c7797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786fd7b-ea76-4607-8b4d-8baf548b75ac}" ma:internalName="TaxCatchAll" ma:showField="CatchAllData" ma:web="3b7f2327-94dc-4ba1-88cd-b689d1c779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E5BD1B-AE20-47DA-9104-67DC51B213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3F494E-CCC9-414D-AB4C-BE53E2833845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e4f92987-d5d0-4c41-8e71-adcfb396ff32"/>
    <ds:schemaRef ds:uri="http://schemas.microsoft.com/office/infopath/2007/PartnerControls"/>
    <ds:schemaRef ds:uri="http://schemas.openxmlformats.org/package/2006/metadata/core-properties"/>
    <ds:schemaRef ds:uri="3b7f2327-94dc-4ba1-88cd-b689d1c77972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9229B27-BD85-4B96-A80C-20AA73E95A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92987-d5d0-4c41-8e71-adcfb396ff32"/>
    <ds:schemaRef ds:uri="3b7f2327-94dc-4ba1-88cd-b689d1c779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731</Words>
  <Application>Microsoft Office PowerPoint</Application>
  <PresentationFormat>Widescreen</PresentationFormat>
  <Paragraphs>102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Helvetica</vt:lpstr>
      <vt:lpstr>Office Theme</vt:lpstr>
      <vt:lpstr>ECPGR The European Cooperative Programme for Plant Genetic Resources</vt:lpstr>
      <vt:lpstr>ECPGR – The European Cooperative Programme for Plant Genetic Resources </vt:lpstr>
      <vt:lpstr>ECPGR Membership</vt:lpstr>
      <vt:lpstr>ECPGR Objectives</vt:lpstr>
      <vt:lpstr>ECPGR Structure</vt:lpstr>
      <vt:lpstr>ECPGR has been a central and reliable coordinating hub for PGR conservation, use and research for 45 years</vt:lpstr>
      <vt:lpstr>ECPGR Working Groups</vt:lpstr>
      <vt:lpstr>ECPGR Working Group initiatives</vt:lpstr>
      <vt:lpstr>ECPGR Grant Scheme Activities</vt:lpstr>
      <vt:lpstr>ECPGR Initiatives</vt:lpstr>
      <vt:lpstr>Documentation</vt:lpstr>
      <vt:lpstr>PowerPoint Presentation</vt:lpstr>
      <vt:lpstr>EVA – The European Evaluation Network</vt:lpstr>
      <vt:lpstr>Open-access journal for stakeholders </vt:lpstr>
      <vt:lpstr>Genetic Resources Strategy for Europe Launched in Bruxelles, 30 November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Capozio, Nora (Alliance Bioversity-CIAT)</dc:creator>
  <cp:lastModifiedBy>Capozio, Nora (Alliance Bioversity-CIAT)</cp:lastModifiedBy>
  <cp:revision>41</cp:revision>
  <dcterms:created xsi:type="dcterms:W3CDTF">2022-03-21T09:31:42Z</dcterms:created>
  <dcterms:modified xsi:type="dcterms:W3CDTF">2025-12-03T10:47:25Z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0x010100002C1BFA010EC348B0FD8DCF6EE80F01</vt:lpwstr>
  </property>
  <property fmtid="{D5CDD505-2E9C-101B-9397-08002B2CF9AE}" pid="3" name="ComplianceAssetId">
    <vt:lpwstr/>
  </property>
  <property fmtid="{D5CDD505-2E9C-101B-9397-08002B2CF9AE}" pid="4" name="TriggerFlowInfo">
    <vt:lpwstr/>
  </property>
  <property fmtid="{D5CDD505-2E9C-101B-9397-08002B2CF9AE}" pid="5" name="_ExtendedDescription">
    <vt:lpwstr/>
  </property>
  <property fmtid="{D5CDD505-2E9C-101B-9397-08002B2CF9AE}" pid="6" name="MediaServiceImageTags">
    <vt:lpwstr/>
  </property>
  <property fmtid="{D5CDD505-2E9C-101B-9397-08002B2CF9AE}" pid="7" name="_activity">
    <vt:lpwstr>{"FileActivityType":"8","FileActivityTimeStamp":"2025-05-19T07:57:57.577Z","FileActivityUsersOnPage":[{"DisplayName":"Capozio, Nora (Alliance Bioversity-CIAT)","Id":"n.capozio@cgiar.org"}],"FileActivityNavigationId":null}</vt:lpwstr>
  </property>
</Properties>
</file>