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65" r:id="rId4"/>
    <p:sldId id="263" r:id="rId5"/>
    <p:sldId id="266" r:id="rId6"/>
    <p:sldId id="267" r:id="rId7"/>
    <p:sldId id="268" r:id="rId8"/>
    <p:sldId id="270" r:id="rId9"/>
    <p:sldId id="271" r:id="rId10"/>
    <p:sldId id="272" r:id="rId11"/>
    <p:sldId id="273" r:id="rId12"/>
  </p:sldIdLst>
  <p:sldSz cx="9144000" cy="6858000" type="screen4x3"/>
  <p:notesSz cx="9926638" cy="67976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Grid="0">
      <p:cViewPr>
        <p:scale>
          <a:sx n="120" d="100"/>
          <a:sy n="120" d="100"/>
        </p:scale>
        <p:origin x="154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CFED7-4134-4CE9-9CC6-04A8EBA45CFB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E3F4C-C9C3-480C-9655-F0893BFCE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13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2EACB-4606-4F56-AB3A-AEB491224801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95A6F-286A-433A-8F45-FDA7BBFA5FC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929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8257-0CBA-48D0-967D-349E50C32CC8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99C0-9CB3-43C5-AD48-249CE0A59135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2C755-890A-4525-B4A6-4DA787627C17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CF04-6E7C-4994-909D-04E462A11877}" type="datetime1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F2F3-FD6F-4DF2-9C86-DCA047F753E2}" type="datetime1">
              <a:rPr lang="es-ES" smtClean="0"/>
              <a:t>04/11/2020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884D6-8F13-4F09-A2EF-ABDE0F4FAA07}" type="datetime1">
              <a:rPr lang="es-ES" smtClean="0"/>
              <a:t>04/11/2020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7CCEB-4832-4D84-978B-DB49694708E9}" type="datetime1">
              <a:rPr lang="es-ES" smtClean="0"/>
              <a:t>04/11/2020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8B6A-9987-4A35-B7E1-B83E4777A670}" type="datetime1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2055-A8A5-4954-8F5E-39CDA89EAF61}" type="datetime1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2ECE-34EA-4093-B62C-2079B708C5C1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19009-1818-4FDA-A036-3D3AC37E661F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31927-95EC-4F6A-959B-23084BF5853E}" type="datetime1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http://www.montpellier.inra.fr/grapegen06/extranet/menu_activities_room_index/page_wpI/wpI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338456" y="1440626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667226" y="1944615"/>
            <a:ext cx="1064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Erika Maul</a:t>
            </a:r>
            <a:endParaRPr lang="de-DE" sz="1600" dirty="0"/>
          </a:p>
        </p:txBody>
      </p:sp>
      <p:sp>
        <p:nvSpPr>
          <p:cNvPr id="3" name="Rechteck 2"/>
          <p:cNvSpPr/>
          <p:nvPr/>
        </p:nvSpPr>
        <p:spPr>
          <a:xfrm>
            <a:off x="900830" y="3291370"/>
            <a:ext cx="73525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Objectives: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Determination of the true identity of misnomers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Identification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of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synonymy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and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homonymy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In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grapevine collections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assessment of trueness to type is a long lasting challenge. </a:t>
            </a:r>
            <a:endParaRPr lang="en-GB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In the scope of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GrapeGen06 (WP5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) and COST Action FA1003 (WP1) procedures to identify questionable accessions were developed.</a:t>
            </a:r>
            <a:endParaRPr lang="de-D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15497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138147" y="1633831"/>
            <a:ext cx="6453740" cy="277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Selection of varieties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i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Vitis </a:t>
            </a:r>
            <a:r>
              <a:rPr lang="en-GB" i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vinifera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accessions that are supposed to be traditional varieties of the country deserve highest priority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Questionable </a:t>
            </a:r>
            <a:r>
              <a:rPr lang="en-GB" i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Vitis vinifera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accessions from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countries are accepted as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Maximum number: 20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questionable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accessions per partner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10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15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69434" y="1290607"/>
            <a:ext cx="36201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 format 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includes: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package 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institute code 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accession number 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accession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 </a:t>
            </a: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berry colour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coded alleles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943103"/>
              </p:ext>
            </p:extLst>
          </p:nvPr>
        </p:nvGraphicFramePr>
        <p:xfrm>
          <a:off x="209865" y="3937573"/>
          <a:ext cx="8739262" cy="1764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1715">
                  <a:extLst>
                    <a:ext uri="{9D8B030D-6E8A-4147-A177-3AD203B41FA5}">
                      <a16:colId xmlns:a16="http://schemas.microsoft.com/office/drawing/2014/main" val="1944739452"/>
                    </a:ext>
                  </a:extLst>
                </a:gridCol>
                <a:gridCol w="773789">
                  <a:extLst>
                    <a:ext uri="{9D8B030D-6E8A-4147-A177-3AD203B41FA5}">
                      <a16:colId xmlns:a16="http://schemas.microsoft.com/office/drawing/2014/main" val="966118634"/>
                    </a:ext>
                  </a:extLst>
                </a:gridCol>
                <a:gridCol w="1350337">
                  <a:extLst>
                    <a:ext uri="{9D8B030D-6E8A-4147-A177-3AD203B41FA5}">
                      <a16:colId xmlns:a16="http://schemas.microsoft.com/office/drawing/2014/main" val="4131854494"/>
                    </a:ext>
                  </a:extLst>
                </a:gridCol>
                <a:gridCol w="1555163">
                  <a:extLst>
                    <a:ext uri="{9D8B030D-6E8A-4147-A177-3AD203B41FA5}">
                      <a16:colId xmlns:a16="http://schemas.microsoft.com/office/drawing/2014/main" val="1928957127"/>
                    </a:ext>
                  </a:extLst>
                </a:gridCol>
                <a:gridCol w="550541">
                  <a:extLst>
                    <a:ext uri="{9D8B030D-6E8A-4147-A177-3AD203B41FA5}">
                      <a16:colId xmlns:a16="http://schemas.microsoft.com/office/drawing/2014/main" val="456633308"/>
                    </a:ext>
                  </a:extLst>
                </a:gridCol>
                <a:gridCol w="667062">
                  <a:extLst>
                    <a:ext uri="{9D8B030D-6E8A-4147-A177-3AD203B41FA5}">
                      <a16:colId xmlns:a16="http://schemas.microsoft.com/office/drawing/2014/main" val="420769798"/>
                    </a:ext>
                  </a:extLst>
                </a:gridCol>
                <a:gridCol w="689548">
                  <a:extLst>
                    <a:ext uri="{9D8B030D-6E8A-4147-A177-3AD203B41FA5}">
                      <a16:colId xmlns:a16="http://schemas.microsoft.com/office/drawing/2014/main" val="2584775320"/>
                    </a:ext>
                  </a:extLst>
                </a:gridCol>
                <a:gridCol w="667062">
                  <a:extLst>
                    <a:ext uri="{9D8B030D-6E8A-4147-A177-3AD203B41FA5}">
                      <a16:colId xmlns:a16="http://schemas.microsoft.com/office/drawing/2014/main" val="103753424"/>
                    </a:ext>
                  </a:extLst>
                </a:gridCol>
                <a:gridCol w="674557">
                  <a:extLst>
                    <a:ext uri="{9D8B030D-6E8A-4147-A177-3AD203B41FA5}">
                      <a16:colId xmlns:a16="http://schemas.microsoft.com/office/drawing/2014/main" val="1818174215"/>
                    </a:ext>
                  </a:extLst>
                </a:gridCol>
                <a:gridCol w="779488">
                  <a:extLst>
                    <a:ext uri="{9D8B030D-6E8A-4147-A177-3AD203B41FA5}">
                      <a16:colId xmlns:a16="http://schemas.microsoft.com/office/drawing/2014/main" val="208527812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err="1">
                          <a:effectLst/>
                        </a:rPr>
                        <a:t>Passport</a:t>
                      </a:r>
                      <a:r>
                        <a:rPr lang="de-DE" sz="1400" u="none" strike="noStrike" dirty="0">
                          <a:effectLst/>
                        </a:rPr>
                        <a:t> Data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82190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Workpackage</a:t>
                      </a:r>
                      <a:endParaRPr lang="de-D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>
                          <a:effectLst/>
                        </a:rPr>
                        <a:t>1-INSTCODE</a:t>
                      </a:r>
                      <a:endParaRPr lang="de-D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>
                          <a:effectLst/>
                        </a:rPr>
                        <a:t>2-ACCENUMB</a:t>
                      </a:r>
                      <a:endParaRPr lang="de-D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>
                          <a:effectLst/>
                        </a:rPr>
                        <a:t>11-ACCENAME</a:t>
                      </a:r>
                      <a:endParaRPr lang="de-D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>
                          <a:effectLst/>
                        </a:rPr>
                        <a:t>B-BERRY COLOR </a:t>
                      </a:r>
                      <a:endParaRPr lang="de-D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u="none" strike="noStrike" dirty="0">
                          <a:effectLst/>
                        </a:rPr>
                        <a:t>VVMD5:1</a:t>
                      </a:r>
                      <a:endParaRPr lang="de-DE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u="none" strike="noStrike" dirty="0">
                          <a:effectLst/>
                        </a:rPr>
                        <a:t>VVMD5:2</a:t>
                      </a:r>
                      <a:endParaRPr lang="de-DE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u="none" strike="noStrike" dirty="0">
                          <a:effectLst/>
                        </a:rPr>
                        <a:t>VVMD7:1</a:t>
                      </a:r>
                      <a:endParaRPr lang="de-DE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u="none" strike="noStrike" dirty="0">
                          <a:effectLst/>
                        </a:rPr>
                        <a:t>VVMD7:2</a:t>
                      </a:r>
                      <a:endParaRPr lang="de-DE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u="none" strike="noStrike" dirty="0">
                          <a:effectLst/>
                        </a:rPr>
                        <a:t>VVMD25:1</a:t>
                      </a:r>
                      <a:endParaRPr lang="de-DE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221673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AEG-VIT-IS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FRA139-64Mtp2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Mourvèdre N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Black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N+6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019477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AEG-VIT-IS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FRA139-25Mtp1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Furmint B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White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808513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AEG-VIT-IS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FRA139-74Mtp11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Trebbiano toscano B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White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N+22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N+6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55779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AEG-VIT-IS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FRA139-284Mtp4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Veltliner rot RG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Red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N+18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N+24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N+8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>
                          <a:effectLst/>
                        </a:rPr>
                        <a:t>N+22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u="none" strike="noStrike" dirty="0">
                          <a:effectLst/>
                        </a:rPr>
                        <a:t>N+4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1019386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09865" y="3568241"/>
            <a:ext cx="1039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Example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8615522" y="5701603"/>
            <a:ext cx="52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etc.</a:t>
            </a:r>
            <a:endParaRPr lang="de-DE" dirty="0"/>
          </a:p>
        </p:txBody>
      </p:sp>
      <p:pic>
        <p:nvPicPr>
          <p:cNvPr id="10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11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6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45477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81856" y="1214360"/>
            <a:ext cx="6940446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Genetic profiles encompass the 9 GrapeGen06 SSR-markers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VVS2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VVMD5, VVMD7, VVMD25, VVMD27, VVMD28, VVMD32, VrZag62, VrZAG79 (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others if available are welcome)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alleles have to be coded to ensure comparability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necessary a macro will be provided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coding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709211"/>
              </p:ext>
            </p:extLst>
          </p:nvPr>
        </p:nvGraphicFramePr>
        <p:xfrm>
          <a:off x="1213450" y="3673992"/>
          <a:ext cx="6761500" cy="3063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564">
                  <a:extLst>
                    <a:ext uri="{9D8B030D-6E8A-4147-A177-3AD203B41FA5}">
                      <a16:colId xmlns:a16="http://schemas.microsoft.com/office/drawing/2014/main" val="984119358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796660697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2706287659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1080546595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2875578097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2728663578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1756959048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1161938392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3235671457"/>
                    </a:ext>
                  </a:extLst>
                </a:gridCol>
              </a:tblGrid>
              <a:tr h="100055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Enter the size of the alleles (Columns in yellow) obtained in you lab (ex. 122, 124) in front of the code in the red columns. </a:t>
                      </a:r>
                      <a:endParaRPr lang="en-US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536460"/>
                  </a:ext>
                </a:extLst>
              </a:tr>
              <a:tr h="10005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Do not modify the red columns.</a:t>
                      </a:r>
                      <a:endParaRPr lang="en-US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>
                          <a:effectLst/>
                        </a:rPr>
                        <a:t> 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>
                          <a:effectLst/>
                        </a:rPr>
                        <a:t> 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>
                          <a:effectLst/>
                        </a:rPr>
                        <a:t> 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27244989"/>
                  </a:ext>
                </a:extLst>
              </a:tr>
              <a:tr h="100055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For the correspondance between the sizes and the codes, please refer to reference cultivars data  (raw and coded)</a:t>
                      </a:r>
                      <a:endParaRPr lang="en-US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79348569"/>
                  </a:ext>
                </a:extLst>
              </a:tr>
              <a:tr h="100055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700" u="sng" strike="noStrike">
                          <a:effectLst/>
                          <a:hlinkClick r:id="rId2"/>
                        </a:rPr>
                        <a:t>http://www.montpellier.inra.fr/grapegen06/extranet/menu_activities_room_index/page_wpI/wpI.html</a:t>
                      </a:r>
                      <a:endParaRPr lang="de-DE" sz="700" b="0" i="0" u="sng" strike="noStrike">
                        <a:solidFill>
                          <a:srgbClr val="0000FF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>
                          <a:effectLst/>
                        </a:rPr>
                        <a:t> 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>
                          <a:effectLst/>
                        </a:rPr>
                        <a:t> 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12877435"/>
                  </a:ext>
                </a:extLst>
              </a:tr>
              <a:tr h="80997">
                <a:tc>
                  <a:txBody>
                    <a:bodyPr/>
                    <a:lstStyle/>
                    <a:p>
                      <a:pPr algn="l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700" b="1" i="0" u="none" strike="noStrike">
                        <a:solidFill>
                          <a:srgbClr val="FFFF00"/>
                        </a:solidFill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44195316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>
                          <a:effectLst/>
                        </a:rPr>
                        <a:t>Your data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 err="1">
                          <a:effectLst/>
                        </a:rPr>
                        <a:t>Inra</a:t>
                      </a:r>
                      <a:r>
                        <a:rPr lang="de-DE" sz="900" u="none" strike="noStrike" dirty="0">
                          <a:effectLst/>
                        </a:rPr>
                        <a:t> </a:t>
                      </a:r>
                      <a:r>
                        <a:rPr lang="de-DE" sz="900" u="none" strike="noStrike" dirty="0" err="1">
                          <a:effectLst/>
                        </a:rPr>
                        <a:t>data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>
                          <a:effectLst/>
                        </a:rPr>
                        <a:t>CODE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>
                          <a:effectLst/>
                        </a:rPr>
                        <a:t>Your data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 err="1">
                          <a:effectLst/>
                        </a:rPr>
                        <a:t>Inra</a:t>
                      </a:r>
                      <a:r>
                        <a:rPr lang="de-DE" sz="900" u="none" strike="noStrike" dirty="0">
                          <a:effectLst/>
                        </a:rPr>
                        <a:t> </a:t>
                      </a:r>
                      <a:r>
                        <a:rPr lang="de-DE" sz="900" u="none" strike="noStrike" dirty="0" err="1">
                          <a:effectLst/>
                        </a:rPr>
                        <a:t>data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>
                          <a:effectLst/>
                        </a:rPr>
                        <a:t>CODE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>
                          <a:effectLst/>
                        </a:rPr>
                        <a:t>Your data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 err="1">
                          <a:effectLst/>
                        </a:rPr>
                        <a:t>Inra</a:t>
                      </a:r>
                      <a:r>
                        <a:rPr lang="de-DE" sz="900" u="none" strike="noStrike" dirty="0">
                          <a:effectLst/>
                        </a:rPr>
                        <a:t> </a:t>
                      </a:r>
                      <a:r>
                        <a:rPr lang="de-DE" sz="900" u="none" strike="noStrike" dirty="0" err="1">
                          <a:effectLst/>
                        </a:rPr>
                        <a:t>data</a:t>
                      </a:r>
                      <a:endParaRPr lang="de-DE" sz="9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>
                          <a:effectLst/>
                        </a:rPr>
                        <a:t>CODE</a:t>
                      </a:r>
                      <a:endParaRPr lang="de-DE" sz="9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30683"/>
                  </a:ext>
                </a:extLst>
              </a:tr>
              <a:tr h="80997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VVS2</a:t>
                      </a:r>
                      <a:endParaRPr lang="de-DE" sz="7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VVS2</a:t>
                      </a:r>
                      <a:endParaRPr lang="de-DE" sz="7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VVS2</a:t>
                      </a:r>
                      <a:endParaRPr lang="de-DE" sz="7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VVMD5</a:t>
                      </a:r>
                      <a:endParaRPr lang="de-DE" sz="7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VVMD5</a:t>
                      </a:r>
                      <a:endParaRPr lang="de-DE" sz="7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VVMD5</a:t>
                      </a:r>
                      <a:endParaRPr lang="de-DE" sz="7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VVMD7</a:t>
                      </a:r>
                      <a:endParaRPr lang="de-DE" sz="7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VVMD7</a:t>
                      </a:r>
                      <a:endParaRPr lang="de-DE" sz="7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VVMD7</a:t>
                      </a:r>
                      <a:endParaRPr lang="de-DE" sz="700" b="1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186415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 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33C1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AL1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FE1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N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981897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VIA1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CF1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MU1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N+2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081811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4MG1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MU1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VIA1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982980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RO1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MAU1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JA1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805269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 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VE1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TR1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CF1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527153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BA1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CH1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TR1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262886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BA2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MU2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33C1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702050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CH1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CH2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ME2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237076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CF1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CF2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MU2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39197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16C02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N+18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JA2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FE2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09182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CH2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VE2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SU2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654862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SU1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33C1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PO2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419498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CF2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1MG1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TR2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765926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99R2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GO1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33C2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20685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SI1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N+28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33C2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99R2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294705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SI2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N+30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1MG2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CF2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373370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 MAR2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N+32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11R2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N+46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5C2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924515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MAN2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N+34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40380907"/>
                  </a:ext>
                </a:extLst>
              </a:tr>
              <a:tr h="100055"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>
                          <a:effectLst/>
                        </a:rPr>
                        <a:t>33C2</a:t>
                      </a:r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700" u="none" strike="noStrike" dirty="0">
                          <a:effectLst/>
                        </a:rPr>
                        <a:t>N+38</a:t>
                      </a:r>
                      <a:endParaRPr lang="de-DE" sz="700" b="0" i="0" u="none" strike="noStrike" dirty="0">
                        <a:effectLst/>
                        <a:latin typeface="MS Sans Serif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700" b="0" i="0" u="none" strike="noStrike">
                        <a:effectLst/>
                        <a:latin typeface="MS Sans Serif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effectLst/>
                        <a:latin typeface="Times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9826764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294881" y="3373009"/>
            <a:ext cx="19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Part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the</a:t>
            </a:r>
            <a:r>
              <a:rPr lang="de-DE" sz="1400" dirty="0" smtClean="0"/>
              <a:t> </a:t>
            </a:r>
            <a:r>
              <a:rPr lang="de-DE" sz="1400" dirty="0" err="1" smtClean="0"/>
              <a:t>coding</a:t>
            </a:r>
            <a:r>
              <a:rPr lang="de-DE" sz="1400" dirty="0" smtClean="0"/>
              <a:t> </a:t>
            </a:r>
            <a:r>
              <a:rPr lang="de-DE" sz="1400" dirty="0" err="1" smtClean="0"/>
              <a:t>table</a:t>
            </a:r>
            <a:r>
              <a:rPr lang="de-DE" sz="1400" dirty="0" smtClean="0"/>
              <a:t>:</a:t>
            </a:r>
            <a:endParaRPr lang="de-DE" sz="1400" dirty="0"/>
          </a:p>
        </p:txBody>
      </p:sp>
      <p:pic>
        <p:nvPicPr>
          <p:cNvPr id="11" name="Picture 0" descr="ECPGRtext_black.ti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12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48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487774" y="1675000"/>
            <a:ext cx="5928610" cy="345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Preparation of the excel sheet with questionable genotypes according to the requested file format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Coded alleles are required (if necessary the macro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Patrice This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be provided)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Filled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xcel sheet will be sent to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Gregorio. 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068643" y="5433934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10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11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4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611441" y="2059029"/>
            <a:ext cx="5508886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Gregorio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copy all data in one excel file.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send this table to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partners.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62728" y="4594485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5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701384" y="1508471"/>
            <a:ext cx="5501390" cy="3790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3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b="1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search for matching genetic profiles in their own SSR-marker-databases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If corresponding profiles were detected, partners 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search for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any available information, e.g. descriptions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photos,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bibliographic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references. </a:t>
            </a:r>
          </a:p>
          <a:p>
            <a:pPr marL="285750" indent="-285750">
              <a:buFontTx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partners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send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identification results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plus documentation material to Gregorio and to the concerned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partners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for ampelographic verification of the discovered identities.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5846164" y="6022081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5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3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510083" y="1077828"/>
            <a:ext cx="5996819" cy="5426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4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Compilation of the results by Gregorio, according to WP5-table of GrapeGen06, see below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Gregorio will send this table to the partners and await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partners’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 to the discovered identities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findings and opinions between concerned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partners, proposition of the true variety name.  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12626"/>
              </p:ext>
            </p:extLst>
          </p:nvPr>
        </p:nvGraphicFramePr>
        <p:xfrm>
          <a:off x="673137" y="2643319"/>
          <a:ext cx="7886703" cy="1532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960">
                  <a:extLst>
                    <a:ext uri="{9D8B030D-6E8A-4147-A177-3AD203B41FA5}">
                      <a16:colId xmlns:a16="http://schemas.microsoft.com/office/drawing/2014/main" val="3389498933"/>
                    </a:ext>
                  </a:extLst>
                </a:gridCol>
                <a:gridCol w="509170">
                  <a:extLst>
                    <a:ext uri="{9D8B030D-6E8A-4147-A177-3AD203B41FA5}">
                      <a16:colId xmlns:a16="http://schemas.microsoft.com/office/drawing/2014/main" val="2929930353"/>
                    </a:ext>
                  </a:extLst>
                </a:gridCol>
                <a:gridCol w="793825">
                  <a:extLst>
                    <a:ext uri="{9D8B030D-6E8A-4147-A177-3AD203B41FA5}">
                      <a16:colId xmlns:a16="http://schemas.microsoft.com/office/drawing/2014/main" val="38927399"/>
                    </a:ext>
                  </a:extLst>
                </a:gridCol>
                <a:gridCol w="618565">
                  <a:extLst>
                    <a:ext uri="{9D8B030D-6E8A-4147-A177-3AD203B41FA5}">
                      <a16:colId xmlns:a16="http://schemas.microsoft.com/office/drawing/2014/main" val="4214472293"/>
                    </a:ext>
                  </a:extLst>
                </a:gridCol>
                <a:gridCol w="773206">
                  <a:extLst>
                    <a:ext uri="{9D8B030D-6E8A-4147-A177-3AD203B41FA5}">
                      <a16:colId xmlns:a16="http://schemas.microsoft.com/office/drawing/2014/main" val="2945030104"/>
                    </a:ext>
                  </a:extLst>
                </a:gridCol>
                <a:gridCol w="618565">
                  <a:extLst>
                    <a:ext uri="{9D8B030D-6E8A-4147-A177-3AD203B41FA5}">
                      <a16:colId xmlns:a16="http://schemas.microsoft.com/office/drawing/2014/main" val="1478824878"/>
                    </a:ext>
                  </a:extLst>
                </a:gridCol>
                <a:gridCol w="618565">
                  <a:extLst>
                    <a:ext uri="{9D8B030D-6E8A-4147-A177-3AD203B41FA5}">
                      <a16:colId xmlns:a16="http://schemas.microsoft.com/office/drawing/2014/main" val="1401322495"/>
                    </a:ext>
                  </a:extLst>
                </a:gridCol>
                <a:gridCol w="618565">
                  <a:extLst>
                    <a:ext uri="{9D8B030D-6E8A-4147-A177-3AD203B41FA5}">
                      <a16:colId xmlns:a16="http://schemas.microsoft.com/office/drawing/2014/main" val="2409893236"/>
                    </a:ext>
                  </a:extLst>
                </a:gridCol>
                <a:gridCol w="1206245">
                  <a:extLst>
                    <a:ext uri="{9D8B030D-6E8A-4147-A177-3AD203B41FA5}">
                      <a16:colId xmlns:a16="http://schemas.microsoft.com/office/drawing/2014/main" val="1904092347"/>
                    </a:ext>
                  </a:extLst>
                </a:gridCol>
                <a:gridCol w="479686">
                  <a:extLst>
                    <a:ext uri="{9D8B030D-6E8A-4147-A177-3AD203B41FA5}">
                      <a16:colId xmlns:a16="http://schemas.microsoft.com/office/drawing/2014/main" val="2904921948"/>
                    </a:ext>
                  </a:extLst>
                </a:gridCol>
                <a:gridCol w="479685">
                  <a:extLst>
                    <a:ext uri="{9D8B030D-6E8A-4147-A177-3AD203B41FA5}">
                      <a16:colId xmlns:a16="http://schemas.microsoft.com/office/drawing/2014/main" val="1997435464"/>
                    </a:ext>
                  </a:extLst>
                </a:gridCol>
                <a:gridCol w="442666">
                  <a:extLst>
                    <a:ext uri="{9D8B030D-6E8A-4147-A177-3AD203B41FA5}">
                      <a16:colId xmlns:a16="http://schemas.microsoft.com/office/drawing/2014/main" val="1827083718"/>
                    </a:ext>
                  </a:extLst>
                </a:gridCol>
              </a:tblGrid>
              <a:tr h="74698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Questionable ACCENAME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Institute </a:t>
                      </a:r>
                      <a:r>
                        <a:rPr lang="de-DE" sz="1000" b="1" u="none" strike="noStrike" dirty="0" err="1" smtClean="0">
                          <a:effectLst/>
                        </a:rPr>
                        <a:t>code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2-ACCENUMB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Berry </a:t>
                      </a:r>
                      <a:r>
                        <a:rPr lang="de-DE" sz="1000" b="1" u="none" strike="noStrike" dirty="0" err="1">
                          <a:effectLst/>
                        </a:rPr>
                        <a:t>color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 err="1">
                          <a:effectLst/>
                        </a:rPr>
                        <a:t>Proposed</a:t>
                      </a:r>
                      <a:r>
                        <a:rPr lang="de-DE" sz="1000" b="1" u="none" strike="noStrike" dirty="0">
                          <a:effectLst/>
                        </a:rPr>
                        <a:t> </a:t>
                      </a:r>
                      <a:r>
                        <a:rPr lang="de-DE" sz="1000" b="1" u="none" strike="noStrike" dirty="0" err="1">
                          <a:effectLst/>
                        </a:rPr>
                        <a:t>identities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 err="1">
                          <a:effectLst/>
                        </a:rPr>
                        <a:t>Remarks</a:t>
                      </a:r>
                      <a:r>
                        <a:rPr lang="de-DE" sz="1000" b="1" u="none" strike="noStrike" dirty="0">
                          <a:effectLst/>
                        </a:rPr>
                        <a:t> on </a:t>
                      </a:r>
                      <a:r>
                        <a:rPr lang="de-DE" sz="1000" b="1" u="none" strike="noStrike" dirty="0" err="1">
                          <a:effectLst/>
                        </a:rPr>
                        <a:t>identity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True name 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</a:rPr>
                        <a:t>Cultivars' origin or presumed origin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References for morphological profile (bibliography, photos, descriptions)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MD5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MD5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MD7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extLst>
                  <a:ext uri="{0D108BD9-81ED-4DB2-BD59-A6C34878D82A}">
                    <a16:rowId xmlns:a16="http://schemas.microsoft.com/office/drawing/2014/main" val="1161102438"/>
                  </a:ext>
                </a:extLst>
              </a:tr>
              <a:tr h="255158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Bonarda di Chieri (faux)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FRA139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FRA139-0Mtp143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blue black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known misnomer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Durasa (ITA cat.)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Italy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none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extLst>
                  <a:ext uri="{0D108BD9-81ED-4DB2-BD59-A6C34878D82A}">
                    <a16:rowId xmlns:a16="http://schemas.microsoft.com/office/drawing/2014/main" val="3005711520"/>
                  </a:ext>
                </a:extLst>
              </a:tr>
              <a:tr h="15464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ITA360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ITA360-526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blue black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Durasa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true name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N+4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N+18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N+22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extLst>
                  <a:ext uri="{0D108BD9-81ED-4DB2-BD59-A6C34878D82A}">
                    <a16:rowId xmlns:a16="http://schemas.microsoft.com/office/drawing/2014/main" val="3678612826"/>
                  </a:ext>
                </a:extLst>
              </a:tr>
              <a:tr h="255158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ITA361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ITA360-060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 dirty="0" err="1">
                          <a:effectLst/>
                        </a:rPr>
                        <a:t>blue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black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Erbaluce nero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local synonym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2" marR="7732" marT="7732" marB="0" anchor="b"/>
                </a:tc>
                <a:extLst>
                  <a:ext uri="{0D108BD9-81ED-4DB2-BD59-A6C34878D82A}">
                    <a16:rowId xmlns:a16="http://schemas.microsoft.com/office/drawing/2014/main" val="49614007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28651" y="2335542"/>
            <a:ext cx="8514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Example</a:t>
            </a:r>
            <a:r>
              <a:rPr lang="de-DE" sz="1400" dirty="0" smtClean="0"/>
              <a:t>:</a:t>
            </a:r>
            <a:endParaRPr lang="de-DE" sz="1400" dirty="0"/>
          </a:p>
        </p:txBody>
      </p:sp>
      <p:sp>
        <p:nvSpPr>
          <p:cNvPr id="7" name="Textfeld 6"/>
          <p:cNvSpPr txBox="1"/>
          <p:nvPr/>
        </p:nvSpPr>
        <p:spPr>
          <a:xfrm>
            <a:off x="8559840" y="3931568"/>
            <a:ext cx="452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etc.</a:t>
            </a:r>
            <a:endParaRPr lang="de-DE" sz="1400" dirty="0"/>
          </a:p>
        </p:txBody>
      </p:sp>
      <p:sp>
        <p:nvSpPr>
          <p:cNvPr id="9" name="Textfeld 8"/>
          <p:cNvSpPr txBox="1"/>
          <p:nvPr/>
        </p:nvSpPr>
        <p:spPr>
          <a:xfrm>
            <a:off x="5468064" y="6294605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10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11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5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113613" y="2014059"/>
            <a:ext cx="4946754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5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Gregorio will 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 all data and establish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final lists: </a:t>
            </a: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identified varieties </a:t>
            </a: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still questionable varieties. </a:t>
            </a:r>
            <a:endParaRPr lang="en-GB" dirty="0" smtClean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854800" y="5047492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5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6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978702" y="2133980"/>
            <a:ext cx="4946754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</a:t>
            </a: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genotypes will be registered in </a:t>
            </a:r>
            <a:r>
              <a:rPr lang="en-GB" i="1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dirty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IVC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MCPD-Data, genetic profiles, etc. will be uploaded in the European </a:t>
            </a:r>
            <a:r>
              <a:rPr lang="en-GB" i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Vitis</a:t>
            </a:r>
            <a:r>
              <a:rPr lang="en-GB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Database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Helvetica" panose="020B0604020202020204" pitchFamily="34" charset="0"/>
              <a:buChar char="-"/>
            </a:pPr>
            <a:endParaRPr lang="en-GB" dirty="0">
              <a:solidFill>
                <a:srgbClr val="221E1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730898" y="5143937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0070C0"/>
                </a:solidFill>
              </a:rPr>
              <a:t>Deadline ?</a:t>
            </a: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5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1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2"/>
          <p:cNvSpPr txBox="1"/>
          <p:nvPr/>
        </p:nvSpPr>
        <p:spPr>
          <a:xfrm>
            <a:off x="1213450" y="508002"/>
            <a:ext cx="647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Selection </a:t>
            </a:r>
            <a:r>
              <a:rPr lang="en-GB" dirty="0">
                <a:latin typeface="Arial Black" panose="020B0A04020102020204" pitchFamily="34" charset="0"/>
              </a:rPr>
              <a:t>and clarification of unsolved </a:t>
            </a:r>
            <a:r>
              <a:rPr lang="en-GB" dirty="0" smtClean="0">
                <a:latin typeface="Arial Black" panose="020B0A04020102020204" pitchFamily="34" charset="0"/>
              </a:rPr>
              <a:t>identities</a:t>
            </a:r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910300" y="985478"/>
            <a:ext cx="205182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luck!         </a:t>
            </a: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5" y="255599"/>
            <a:ext cx="595084" cy="5467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7799938" y="341863"/>
            <a:ext cx="10650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14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t="8961" r="44283" b="40036"/>
          <a:stretch/>
        </p:blipFill>
        <p:spPr>
          <a:xfrm>
            <a:off x="6106325" y="1437349"/>
            <a:ext cx="2584609" cy="3759713"/>
          </a:xfrm>
          <a:prstGeom prst="rect">
            <a:avLst/>
          </a:prstGeom>
        </p:spPr>
      </p:pic>
      <p:pic>
        <p:nvPicPr>
          <p:cNvPr id="9" name="Grafik 8" descr="Melonera_bla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6937" y="1446556"/>
            <a:ext cx="2916806" cy="3750177"/>
          </a:xfrm>
          <a:prstGeom prst="rect">
            <a:avLst/>
          </a:prstGeom>
        </p:spPr>
      </p:pic>
      <p:pic>
        <p:nvPicPr>
          <p:cNvPr id="10" name="Grafik 9" descr="Corropi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5150" y="1437350"/>
            <a:ext cx="2701176" cy="3759383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609521" y="5331478"/>
            <a:ext cx="269163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 smtClean="0"/>
              <a:t>Drawing of Rayonada Melonera </a:t>
            </a:r>
            <a:r>
              <a:rPr lang="pt-PT" sz="900" dirty="0" smtClean="0"/>
              <a:t>:</a:t>
            </a:r>
          </a:p>
          <a:p>
            <a:r>
              <a:rPr lang="pt-PT" sz="900" dirty="0" smtClean="0"/>
              <a:t>F.C. Saenz de Santa Maria, G. Munoz Organero, A. Benito Barba, S. Garcia Beneytez, J.A. Diez de Rivera, </a:t>
            </a:r>
            <a:r>
              <a:rPr lang="pt-PT" sz="900" b="1" dirty="0" smtClean="0"/>
              <a:t>Simón de Rojas Clemente (1777-1887</a:t>
            </a:r>
            <a:r>
              <a:rPr lang="pt-PT" sz="900" dirty="0" smtClean="0"/>
              <a:t>), 200th anniversary of a milestone in viticulture research. Consejeria de Economía y Consumo Comunidad de Madrid (2008)</a:t>
            </a:r>
            <a:endParaRPr lang="de-DE" sz="900" dirty="0"/>
          </a:p>
        </p:txBody>
      </p:sp>
      <p:sp>
        <p:nvSpPr>
          <p:cNvPr id="12" name="Rechteck 11"/>
          <p:cNvSpPr/>
          <p:nvPr/>
        </p:nvSpPr>
        <p:spPr>
          <a:xfrm>
            <a:off x="3948253" y="5396781"/>
            <a:ext cx="163020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Photo of </a:t>
            </a:r>
            <a:r>
              <a:rPr lang="en-US" sz="1400" dirty="0" err="1" smtClean="0"/>
              <a:t>Corropio</a:t>
            </a:r>
            <a:r>
              <a:rPr lang="en-US" sz="1400" dirty="0" smtClean="0"/>
              <a:t>:</a:t>
            </a:r>
          </a:p>
          <a:p>
            <a:r>
              <a:rPr lang="en-US" sz="900" dirty="0" smtClean="0"/>
              <a:t>J.A. de Oliveira e Silva, </a:t>
            </a:r>
            <a:r>
              <a:rPr lang="en-US" sz="900" dirty="0" err="1" smtClean="0"/>
              <a:t>Regiao</a:t>
            </a:r>
            <a:r>
              <a:rPr lang="en-US" sz="900" dirty="0" smtClean="0"/>
              <a:t> do </a:t>
            </a:r>
            <a:r>
              <a:rPr lang="en-US" sz="900" dirty="0" err="1" smtClean="0"/>
              <a:t>Alenteijo</a:t>
            </a:r>
            <a:r>
              <a:rPr lang="en-US" sz="900" dirty="0" smtClean="0"/>
              <a:t>. </a:t>
            </a:r>
            <a:r>
              <a:rPr lang="en-US" sz="900" dirty="0" err="1" smtClean="0"/>
              <a:t>Instituto</a:t>
            </a:r>
            <a:r>
              <a:rPr lang="en-US" sz="900" dirty="0" smtClean="0"/>
              <a:t> </a:t>
            </a:r>
            <a:r>
              <a:rPr lang="en-US" sz="900" dirty="0" err="1" smtClean="0"/>
              <a:t>Gestao</a:t>
            </a:r>
            <a:r>
              <a:rPr lang="en-US" sz="900" dirty="0" smtClean="0"/>
              <a:t> e </a:t>
            </a:r>
            <a:r>
              <a:rPr lang="en-US" sz="900" dirty="0" err="1" smtClean="0"/>
              <a:t>Estruturacao</a:t>
            </a:r>
            <a:r>
              <a:rPr lang="en-US" sz="900" dirty="0" smtClean="0"/>
              <a:t> </a:t>
            </a:r>
            <a:r>
              <a:rPr lang="en-US" sz="900" dirty="0" err="1" smtClean="0"/>
              <a:t>Fundaria</a:t>
            </a:r>
            <a:r>
              <a:rPr lang="en-US" sz="900" dirty="0" smtClean="0"/>
              <a:t> (1986)</a:t>
            </a:r>
            <a:endParaRPr lang="de-DE" sz="900" dirty="0"/>
          </a:p>
        </p:txBody>
      </p:sp>
      <p:sp>
        <p:nvSpPr>
          <p:cNvPr id="14" name="Rechteck 13"/>
          <p:cNvSpPr/>
          <p:nvPr/>
        </p:nvSpPr>
        <p:spPr>
          <a:xfrm>
            <a:off x="6201014" y="5393033"/>
            <a:ext cx="239523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Photo </a:t>
            </a:r>
            <a:r>
              <a:rPr lang="en-US" sz="1400" dirty="0"/>
              <a:t>of </a:t>
            </a:r>
            <a:r>
              <a:rPr lang="en-US" sz="1400" dirty="0" err="1"/>
              <a:t>Albaranzeuli</a:t>
            </a:r>
            <a:r>
              <a:rPr lang="en-US" sz="1400" dirty="0"/>
              <a:t> </a:t>
            </a:r>
            <a:r>
              <a:rPr lang="en-US" sz="1400" dirty="0" err="1"/>
              <a:t>Variegat</a:t>
            </a:r>
            <a:r>
              <a:rPr lang="en-US" sz="1400" dirty="0"/>
              <a:t>:</a:t>
            </a:r>
          </a:p>
          <a:p>
            <a:pPr algn="ctr"/>
            <a:r>
              <a:rPr lang="en-US" sz="900" dirty="0"/>
              <a:t>AKINAS – </a:t>
            </a:r>
            <a:r>
              <a:rPr lang="en-US" sz="900" dirty="0" err="1"/>
              <a:t>Uve</a:t>
            </a:r>
            <a:r>
              <a:rPr lang="en-US" sz="900" dirty="0"/>
              <a:t> di </a:t>
            </a:r>
            <a:r>
              <a:rPr lang="en-US" sz="900" dirty="0" err="1"/>
              <a:t>Sardegna</a:t>
            </a:r>
            <a:r>
              <a:rPr lang="en-US" sz="900" dirty="0"/>
              <a:t> (2017)</a:t>
            </a:r>
            <a:endParaRPr lang="de-DE" sz="900" dirty="0"/>
          </a:p>
        </p:txBody>
      </p:sp>
      <p:sp>
        <p:nvSpPr>
          <p:cNvPr id="15" name="Rechteck 14"/>
          <p:cNvSpPr/>
          <p:nvPr/>
        </p:nvSpPr>
        <p:spPr>
          <a:xfrm>
            <a:off x="5350743" y="6328649"/>
            <a:ext cx="334019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dirty="0" smtClean="0">
                <a:solidFill>
                  <a:srgbClr val="221E1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for your attention         </a:t>
            </a: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1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1032</Words>
  <Application>Microsoft Office PowerPoint</Application>
  <PresentationFormat>Bildschirmpräsentation (4:3)</PresentationFormat>
  <Paragraphs>418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Helvetica</vt:lpstr>
      <vt:lpstr>MS Sans Serif</vt:lpstr>
      <vt:lpstr>Swis721 Cn BT</vt:lpstr>
      <vt:lpstr>Times</vt:lpstr>
      <vt:lpstr>Times New Roman</vt:lpstr>
      <vt:lpstr>Tema de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Maul, Erika</cp:lastModifiedBy>
  <cp:revision>52</cp:revision>
  <cp:lastPrinted>2020-11-04T08:08:47Z</cp:lastPrinted>
  <dcterms:created xsi:type="dcterms:W3CDTF">2020-10-16T15:36:45Z</dcterms:created>
  <dcterms:modified xsi:type="dcterms:W3CDTF">2020-11-04T08:17:16Z</dcterms:modified>
</cp:coreProperties>
</file>