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64" r:id="rId4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6699"/>
    <a:srgbClr val="336699"/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684" y="-8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t>01/11/2020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1438909" y="261504"/>
            <a:ext cx="3302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Country: Slovenia </a:t>
            </a:r>
          </a:p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http://meranovo.um.si</a:t>
            </a:r>
          </a:p>
        </p:txBody>
      </p:sp>
      <p:sp>
        <p:nvSpPr>
          <p:cNvPr id="16" name="5 CuadroTexto"/>
          <p:cNvSpPr txBox="1"/>
          <p:nvPr/>
        </p:nvSpPr>
        <p:spPr>
          <a:xfrm>
            <a:off x="6777435" y="251059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51670" y="1265606"/>
            <a:ext cx="88923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List</a:t>
            </a:r>
            <a:r>
              <a:rPr lang="es-ES" sz="1600" dirty="0" smtClean="0">
                <a:latin typeface="Arial Black" panose="020B0A04020102020204" pitchFamily="34" charset="0"/>
              </a:rPr>
              <a:t> of </a:t>
            </a:r>
            <a:r>
              <a:rPr lang="es-ES" sz="1600" dirty="0" err="1" smtClean="0">
                <a:latin typeface="Arial Black" panose="020B0A04020102020204" pitchFamily="34" charset="0"/>
              </a:rPr>
              <a:t>Unique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genotypes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candidates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for</a:t>
            </a:r>
            <a:r>
              <a:rPr lang="es-ES" sz="1600" dirty="0" smtClean="0">
                <a:latin typeface="Arial Black" panose="020B0A04020102020204" pitchFamily="34" charset="0"/>
              </a:rPr>
              <a:t> AEGIS and safety </a:t>
            </a:r>
            <a:r>
              <a:rPr lang="es-ES" sz="1600" dirty="0" err="1" smtClean="0">
                <a:latin typeface="Arial Black" panose="020B0A04020102020204" pitchFamily="34" charset="0"/>
              </a:rPr>
              <a:t>duplications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Outline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number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of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unique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candidates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for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AEGIS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your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country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having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into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account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Guidelines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number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of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candidates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with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safety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duplications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other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(s)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repositorie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(s))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pic>
        <p:nvPicPr>
          <p:cNvPr id="1028" name="Picture 4" descr="E:\Users\Bakus\Desktop\Slika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663" y="150258"/>
            <a:ext cx="1819275" cy="88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Skupina 4"/>
          <p:cNvGrpSpPr/>
          <p:nvPr/>
        </p:nvGrpSpPr>
        <p:grpSpPr>
          <a:xfrm>
            <a:off x="0" y="2289412"/>
            <a:ext cx="9144000" cy="4292221"/>
            <a:chOff x="2121650" y="1944412"/>
            <a:chExt cx="6257747" cy="2512858"/>
          </a:xfrm>
        </p:grpSpPr>
        <p:pic>
          <p:nvPicPr>
            <p:cNvPr id="1030" name="Picture 6" descr="Slika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1650" y="1944412"/>
              <a:ext cx="6257747" cy="2512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Prostoročno 3"/>
            <p:cNvSpPr/>
            <p:nvPr/>
          </p:nvSpPr>
          <p:spPr>
            <a:xfrm>
              <a:off x="4511182" y="2603751"/>
              <a:ext cx="1918651" cy="382071"/>
            </a:xfrm>
            <a:custGeom>
              <a:avLst/>
              <a:gdLst>
                <a:gd name="connsiteX0" fmla="*/ 530 w 1918651"/>
                <a:gd name="connsiteY0" fmla="*/ 18869 h 382071"/>
                <a:gd name="connsiteX1" fmla="*/ 221593 w 1918651"/>
                <a:gd name="connsiteY1" fmla="*/ 169594 h 382071"/>
                <a:gd name="connsiteX2" fmla="*/ 281883 w 1918651"/>
                <a:gd name="connsiteY2" fmla="*/ 159546 h 382071"/>
                <a:gd name="connsiteX3" fmla="*/ 1166138 w 1918651"/>
                <a:gd name="connsiteY3" fmla="*/ 159546 h 382071"/>
                <a:gd name="connsiteX4" fmla="*/ 1829330 w 1918651"/>
                <a:gd name="connsiteY4" fmla="*/ 380609 h 382071"/>
                <a:gd name="connsiteX5" fmla="*/ 1889620 w 1918651"/>
                <a:gd name="connsiteY5" fmla="*/ 249981 h 382071"/>
                <a:gd name="connsiteX6" fmla="*/ 1618314 w 1918651"/>
                <a:gd name="connsiteY6" fmla="*/ 139449 h 382071"/>
                <a:gd name="connsiteX7" fmla="*/ 1246525 w 1918651"/>
                <a:gd name="connsiteY7" fmla="*/ 99256 h 382071"/>
                <a:gd name="connsiteX8" fmla="*/ 985268 w 1918651"/>
                <a:gd name="connsiteY8" fmla="*/ 79159 h 382071"/>
                <a:gd name="connsiteX9" fmla="*/ 623527 w 1918651"/>
                <a:gd name="connsiteY9" fmla="*/ 79159 h 382071"/>
                <a:gd name="connsiteX10" fmla="*/ 291932 w 1918651"/>
                <a:gd name="connsiteY10" fmla="*/ 8820 h 382071"/>
                <a:gd name="connsiteX11" fmla="*/ 530 w 1918651"/>
                <a:gd name="connsiteY11" fmla="*/ 18869 h 382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18651" h="382071">
                  <a:moveTo>
                    <a:pt x="530" y="18869"/>
                  </a:moveTo>
                  <a:cubicBezTo>
                    <a:pt x="-11193" y="45665"/>
                    <a:pt x="174701" y="146148"/>
                    <a:pt x="221593" y="169594"/>
                  </a:cubicBezTo>
                  <a:cubicBezTo>
                    <a:pt x="268485" y="193040"/>
                    <a:pt x="124459" y="161221"/>
                    <a:pt x="281883" y="159546"/>
                  </a:cubicBezTo>
                  <a:cubicBezTo>
                    <a:pt x="439307" y="157871"/>
                    <a:pt x="908230" y="122702"/>
                    <a:pt x="1166138" y="159546"/>
                  </a:cubicBezTo>
                  <a:cubicBezTo>
                    <a:pt x="1424046" y="196390"/>
                    <a:pt x="1708750" y="365537"/>
                    <a:pt x="1829330" y="380609"/>
                  </a:cubicBezTo>
                  <a:cubicBezTo>
                    <a:pt x="1949910" y="395682"/>
                    <a:pt x="1924789" y="290174"/>
                    <a:pt x="1889620" y="249981"/>
                  </a:cubicBezTo>
                  <a:cubicBezTo>
                    <a:pt x="1854451" y="209788"/>
                    <a:pt x="1725496" y="164570"/>
                    <a:pt x="1618314" y="139449"/>
                  </a:cubicBezTo>
                  <a:cubicBezTo>
                    <a:pt x="1511132" y="114328"/>
                    <a:pt x="1352033" y="109304"/>
                    <a:pt x="1246525" y="99256"/>
                  </a:cubicBezTo>
                  <a:cubicBezTo>
                    <a:pt x="1141017" y="89208"/>
                    <a:pt x="1089101" y="82509"/>
                    <a:pt x="985268" y="79159"/>
                  </a:cubicBezTo>
                  <a:cubicBezTo>
                    <a:pt x="881435" y="75810"/>
                    <a:pt x="739083" y="90882"/>
                    <a:pt x="623527" y="79159"/>
                  </a:cubicBezTo>
                  <a:cubicBezTo>
                    <a:pt x="507971" y="67436"/>
                    <a:pt x="395765" y="18868"/>
                    <a:pt x="291932" y="8820"/>
                  </a:cubicBezTo>
                  <a:cubicBezTo>
                    <a:pt x="188099" y="-1228"/>
                    <a:pt x="12253" y="-7927"/>
                    <a:pt x="530" y="18869"/>
                  </a:cubicBez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sl-SI" dirty="0" smtClean="0"/>
                <a:t>SVN043</a:t>
              </a:r>
              <a:endParaRPr lang="sl-SI" dirty="0"/>
            </a:p>
          </p:txBody>
        </p:sp>
      </p:grpSp>
      <p:cxnSp>
        <p:nvCxnSpPr>
          <p:cNvPr id="8" name="Raven puščični povezovalnik 7"/>
          <p:cNvCxnSpPr/>
          <p:nvPr/>
        </p:nvCxnSpPr>
        <p:spPr>
          <a:xfrm flipH="1">
            <a:off x="3875964" y="4018306"/>
            <a:ext cx="1241946" cy="126337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avokotnik 8"/>
          <p:cNvSpPr/>
          <p:nvPr/>
        </p:nvSpPr>
        <p:spPr>
          <a:xfrm>
            <a:off x="0" y="6305266"/>
            <a:ext cx="9144000" cy="552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400" b="1" dirty="0" smtClean="0"/>
              <a:t>424 </a:t>
            </a:r>
            <a:r>
              <a:rPr lang="sl-SI" sz="2400" b="1" dirty="0" err="1" smtClean="0"/>
              <a:t>accessions</a:t>
            </a:r>
            <a:r>
              <a:rPr lang="sl-SI" sz="2400" b="1" dirty="0" smtClean="0"/>
              <a:t>, 380 </a:t>
            </a:r>
            <a:r>
              <a:rPr lang="sl-SI" sz="2400" b="1" dirty="0" err="1" smtClean="0"/>
              <a:t>acc</a:t>
            </a:r>
            <a:r>
              <a:rPr lang="sl-SI" sz="2400" b="1" dirty="0" smtClean="0"/>
              <a:t>. in VIVC, 44 not </a:t>
            </a:r>
            <a:r>
              <a:rPr lang="sl-SI" sz="2400" b="1" dirty="0" err="1" smtClean="0"/>
              <a:t>identified</a:t>
            </a:r>
            <a:endParaRPr lang="sl-SI" sz="2400" b="1" dirty="0"/>
          </a:p>
        </p:txBody>
      </p:sp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1438909" y="261504"/>
            <a:ext cx="3302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Country: Slovenia </a:t>
            </a:r>
          </a:p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http://meranovo.um.si</a:t>
            </a:r>
          </a:p>
        </p:txBody>
      </p:sp>
      <p:sp>
        <p:nvSpPr>
          <p:cNvPr id="16" name="5 CuadroTexto"/>
          <p:cNvSpPr txBox="1"/>
          <p:nvPr/>
        </p:nvSpPr>
        <p:spPr>
          <a:xfrm>
            <a:off x="6777435" y="251059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pic>
        <p:nvPicPr>
          <p:cNvPr id="1028" name="Picture 4" descr="E:\Users\Bakus\Desktop\Slika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663" y="150258"/>
            <a:ext cx="1819275" cy="88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2" name="Tabela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507600"/>
              </p:ext>
            </p:extLst>
          </p:nvPr>
        </p:nvGraphicFramePr>
        <p:xfrm>
          <a:off x="1173707" y="1038014"/>
          <a:ext cx="7841674" cy="5711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6326"/>
                <a:gridCol w="2602696"/>
                <a:gridCol w="1746326"/>
                <a:gridCol w="1746326"/>
              </a:tblGrid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b="0" i="0" u="none" strike="noStrike" dirty="0" smtClean="0">
                          <a:effectLst/>
                          <a:latin typeface="Arial"/>
                        </a:rPr>
                        <a:t>Na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b="0" i="0" u="none" strike="noStrike" dirty="0" err="1" smtClean="0">
                          <a:effectLst/>
                          <a:latin typeface="Arial"/>
                        </a:rPr>
                        <a:t>Variety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b="0" i="0" u="none" strike="noStrike" dirty="0" smtClean="0">
                          <a:effectLst/>
                          <a:latin typeface="Arial"/>
                        </a:rPr>
                        <a:t>VIVC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SVN043-14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ZELEN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BLANC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13412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SVN043-16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POLJSAKICA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17712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SVN043-17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KLARNICA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40687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67314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SVN043-18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VITOVSKA GRGANIJA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16017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SVN043-19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PERGOLIN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17707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SVN043-42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RANINA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1625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SVN043-50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 dirty="0">
                          <a:effectLst/>
                        </a:rPr>
                        <a:t>RANFOL 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9908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SVN043-53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PORTUGALKA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NOIR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9620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SVN043-57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ZAMETOVKA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NOIR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6047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SVN043-58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FRANKINJA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NOIR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1459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SVN043-64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VRTOVKA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17737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SVN043-65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SLADKOCRN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NOIR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17721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SVN043-66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CUNDRA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 dirty="0">
                          <a:effectLst/>
                        </a:rPr>
                        <a:t>BLANC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17669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SVN043-68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VERBENA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17735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SVN043-69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PLANINKA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17711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SVN043-71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ZUNEK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17739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SVN043-330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ZELENEC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26014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SVN043-331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VRBOVEC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 dirty="0">
                          <a:effectLst/>
                        </a:rPr>
                        <a:t>BLANC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26015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SVN043-332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PECEK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3865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SVN043-333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BELINA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5374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SVN043-363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PIKA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SVN043-364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TRZARKA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SVN043-365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SUSC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SVN043-366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POGROZNICA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SVN043-367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ZELENIKA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SVN043-368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CENCUKNA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SVN043-369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 dirty="0">
                          <a:effectLst/>
                        </a:rPr>
                        <a:t>SEVKA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SVN043-370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POKALICA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NOIR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  <a:tr h="159347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200" u="none" strike="noStrike">
                          <a:effectLst/>
                        </a:rPr>
                        <a:t>SVN043-362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 dirty="0">
                          <a:effectLst/>
                        </a:rPr>
                        <a:t>M 14/2</a:t>
                      </a:r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200" u="none" strike="noStrike">
                          <a:effectLst/>
                        </a:rPr>
                        <a:t>BLANC</a:t>
                      </a:r>
                      <a:endParaRPr lang="sl-SI" sz="1200" b="0" i="0" u="none" strike="noStrike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l-SI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7489" marR="7489" marT="7489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496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1438909" y="261504"/>
            <a:ext cx="3302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Country: Slovenia </a:t>
            </a:r>
          </a:p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http://meranovo.um.si</a:t>
            </a:r>
          </a:p>
        </p:txBody>
      </p:sp>
      <p:sp>
        <p:nvSpPr>
          <p:cNvPr id="16" name="5 CuadroTexto"/>
          <p:cNvSpPr txBox="1"/>
          <p:nvPr/>
        </p:nvSpPr>
        <p:spPr>
          <a:xfrm>
            <a:off x="6777435" y="251059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pic>
        <p:nvPicPr>
          <p:cNvPr id="1028" name="Picture 4" descr="E:\Users\Bakus\Desktop\Slika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663" y="150258"/>
            <a:ext cx="1819275" cy="88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143" y="2497540"/>
            <a:ext cx="5886857" cy="436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CuadroTexto 11"/>
          <p:cNvSpPr txBox="1"/>
          <p:nvPr/>
        </p:nvSpPr>
        <p:spPr>
          <a:xfrm>
            <a:off x="0" y="137989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Molecular analysis:  in 2019, 164 samples  (17 </a:t>
            </a:r>
            <a:r>
              <a:rPr lang="en-US" sz="2000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sylvestris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???)</a:t>
            </a:r>
          </a:p>
          <a:p>
            <a:pPr lvl="0"/>
            <a:endParaRPr lang="en-US" sz="20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/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                        2</a:t>
            </a:r>
            <a:r>
              <a:rPr lang="sl-SI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2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of them  </a:t>
            </a:r>
            <a:r>
              <a:rPr lang="sl-SI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-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not identified</a:t>
            </a:r>
            <a:r>
              <a:rPr lang="sl-SI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(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T. L</a:t>
            </a:r>
            <a:r>
              <a:rPr lang="en-GB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. team</a:t>
            </a:r>
            <a:r>
              <a:rPr lang="sl-SI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endParaRPr lang="en-US" sz="20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Pravokotnik 1"/>
          <p:cNvSpPr/>
          <p:nvPr/>
        </p:nvSpPr>
        <p:spPr>
          <a:xfrm>
            <a:off x="-67337" y="2442660"/>
            <a:ext cx="33244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en-GB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Collected in 2020: </a:t>
            </a:r>
          </a:p>
          <a:p>
            <a:pPr lvl="0" algn="ctr"/>
            <a:r>
              <a:rPr lang="en-GB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232 samples (potentially </a:t>
            </a:r>
            <a:endParaRPr lang="sl-SI" sz="20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en-GB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49 </a:t>
            </a:r>
            <a:r>
              <a:rPr lang="sl-SI" sz="20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V. </a:t>
            </a:r>
            <a:r>
              <a:rPr lang="en-GB" sz="20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sylvestris</a:t>
            </a:r>
            <a:r>
              <a:rPr lang="en-GB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</a:p>
          <a:p>
            <a:pPr lvl="0" algn="ctr"/>
            <a:endParaRPr lang="en-GB" sz="20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en-GB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January 2021, </a:t>
            </a:r>
            <a:r>
              <a:rPr lang="en-GB" sz="2000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Geiweilerhof</a:t>
            </a:r>
            <a:endParaRPr lang="en-GB" sz="20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endParaRPr lang="en-GB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endParaRPr lang="en-GB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endParaRPr lang="en-GB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en-GB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V. </a:t>
            </a:r>
            <a:r>
              <a:rPr lang="sl-SI" sz="16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s</a:t>
            </a:r>
            <a:r>
              <a:rPr lang="en-GB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ylvestris</a:t>
            </a:r>
            <a:r>
              <a:rPr lang="en-GB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2019 and 2020: 86 plants, 66 samples</a:t>
            </a:r>
          </a:p>
          <a:p>
            <a:pPr lvl="0" algn="ctr"/>
            <a:endParaRPr lang="en-GB" sz="1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376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</TotalTime>
  <Words>245</Words>
  <Application>Microsoft Office PowerPoint</Application>
  <PresentationFormat>Diaprojekcija na zaslonu (4:3)</PresentationFormat>
  <Paragraphs>137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4" baseType="lpstr">
      <vt:lpstr>Tema de Office</vt:lpstr>
      <vt:lpstr>PowerPointova predstavitev</vt:lpstr>
      <vt:lpstr>PowerPointova predstavitev</vt:lpstr>
      <vt:lpstr>PowerPointova predstavitev</vt:lpstr>
    </vt:vector>
  </TitlesOfParts>
  <Company>Comunidad de Madrid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Bakus</cp:lastModifiedBy>
  <cp:revision>33</cp:revision>
  <dcterms:created xsi:type="dcterms:W3CDTF">2020-10-16T15:36:45Z</dcterms:created>
  <dcterms:modified xsi:type="dcterms:W3CDTF">2020-11-01T11:40:49Z</dcterms:modified>
</cp:coreProperties>
</file>