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sldIdLst>
    <p:sldId id="256" r:id="rId2"/>
    <p:sldId id="257" r:id="rId3"/>
    <p:sldId id="260" r:id="rId4"/>
    <p:sldId id="261" r:id="rId5"/>
  </p:sldIdLst>
  <p:sldSz cx="9144000" cy="6858000" type="screen4x3"/>
  <p:notesSz cx="9144000" cy="6858000"/>
  <p:defaultTextStyle>
    <a:defPPr lvl="0">
      <a:defRPr lang="es-ES"/>
    </a:defPPr>
    <a:lvl1pPr marL="0" lv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1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2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3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lvl="4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lvl="5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lvl="6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lvl="7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lvl="8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1474" y="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4575D-F4AC-4AF7-9C1C-E9507041651D}" type="datetimeFigureOut">
              <a:rPr lang="es-ES" smtClean="0"/>
              <a:pPr/>
              <a:t>03/11/2020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761698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4575D-F4AC-4AF7-9C1C-E9507041651D}" type="datetimeFigureOut">
              <a:rPr lang="es-ES" smtClean="0"/>
              <a:pPr/>
              <a:t>03/11/2020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28777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4575D-F4AC-4AF7-9C1C-E9507041651D}" type="datetimeFigureOut">
              <a:rPr lang="es-ES" smtClean="0"/>
              <a:pPr/>
              <a:t>03/11/2020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683363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4575D-F4AC-4AF7-9C1C-E9507041651D}" type="datetimeFigureOut">
              <a:rPr lang="es-ES" smtClean="0"/>
              <a:pPr/>
              <a:t>03/11/2020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546792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4575D-F4AC-4AF7-9C1C-E9507041651D}" type="datetimeFigureOut">
              <a:rPr lang="es-ES" smtClean="0"/>
              <a:pPr/>
              <a:t>03/11/2020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844561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4575D-F4AC-4AF7-9C1C-E9507041651D}" type="datetimeFigureOut">
              <a:rPr lang="es-ES" smtClean="0"/>
              <a:pPr/>
              <a:t>03/11/2020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416622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4575D-F4AC-4AF7-9C1C-E9507041651D}" type="datetimeFigureOut">
              <a:rPr lang="es-ES" smtClean="0"/>
              <a:pPr/>
              <a:t>03/11/2020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994223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4575D-F4AC-4AF7-9C1C-E9507041651D}" type="datetimeFigureOut">
              <a:rPr lang="es-ES" smtClean="0"/>
              <a:pPr/>
              <a:t>03/11/2020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30515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4575D-F4AC-4AF7-9C1C-E9507041651D}" type="datetimeFigureOut">
              <a:rPr lang="es-ES" smtClean="0"/>
              <a:pPr/>
              <a:t>03/11/2020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784208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4575D-F4AC-4AF7-9C1C-E9507041651D}" type="datetimeFigureOut">
              <a:rPr lang="es-ES" smtClean="0"/>
              <a:pPr/>
              <a:t>03/11/2020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584085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4575D-F4AC-4AF7-9C1C-E9507041651D}" type="datetimeFigureOut">
              <a:rPr lang="es-ES" smtClean="0"/>
              <a:pPr/>
              <a:t>03/11/2020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51536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C4575D-F4AC-4AF7-9C1C-E9507041651D}" type="datetimeFigureOut">
              <a:rPr lang="es-ES" smtClean="0"/>
              <a:pPr/>
              <a:t>03/11/2020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0C13DE-4922-4187-ABF4-AD5CED2F30BC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60385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5 CuadroTexto"/>
          <p:cNvSpPr txBox="1"/>
          <p:nvPr/>
        </p:nvSpPr>
        <p:spPr>
          <a:xfrm>
            <a:off x="6560913" y="343392"/>
            <a:ext cx="2131673" cy="430887"/>
          </a:xfrm>
          <a:prstGeom prst="rect">
            <a:avLst/>
          </a:prstGeom>
          <a:noFill/>
        </p:spPr>
        <p:txBody>
          <a:bodyPr wrap="none" lIns="0" tIns="0" rIns="0" bIns="0" rtlCol="0" anchor="ctr" anchorCtr="1">
            <a:spAutoFit/>
          </a:bodyPr>
          <a:lstStyle/>
          <a:p>
            <a:pPr algn="r"/>
            <a:r>
              <a:rPr lang="es-ES" sz="2800" dirty="0">
                <a:ln>
                  <a:solidFill>
                    <a:schemeClr val="accent1">
                      <a:shade val="95000"/>
                      <a:satMod val="105000"/>
                    </a:schemeClr>
                  </a:solidFill>
                </a:ln>
                <a:solidFill>
                  <a:srgbClr val="85A7D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AEG-VIT-IS</a:t>
            </a:r>
            <a:endParaRPr lang="es-ES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Cn BT" pitchFamily="34" charset="0"/>
            </a:endParaRPr>
          </a:p>
        </p:txBody>
      </p:sp>
      <p:pic>
        <p:nvPicPr>
          <p:cNvPr id="7" name="Picture 0" descr="ECPGRtext_black.tif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227" y="150258"/>
            <a:ext cx="884229" cy="817157"/>
          </a:xfrm>
          <a:prstGeom prst="rect">
            <a:avLst/>
          </a:prstGeom>
        </p:spPr>
      </p:pic>
      <p:sp>
        <p:nvSpPr>
          <p:cNvPr id="11" name="CuadroTexto 10"/>
          <p:cNvSpPr txBox="1"/>
          <p:nvPr/>
        </p:nvSpPr>
        <p:spPr>
          <a:xfrm>
            <a:off x="234736" y="1173590"/>
            <a:ext cx="86574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 err="1">
                <a:latin typeface="Arial Black" panose="020B0A04020102020204" pitchFamily="34" charset="0"/>
              </a:rPr>
              <a:t>List</a:t>
            </a:r>
            <a:r>
              <a:rPr lang="es-ES" sz="1600" dirty="0">
                <a:latin typeface="Arial Black" panose="020B0A04020102020204" pitchFamily="34" charset="0"/>
              </a:rPr>
              <a:t> of </a:t>
            </a:r>
            <a:r>
              <a:rPr lang="es-ES" sz="1600" dirty="0" err="1">
                <a:latin typeface="Arial Black" panose="020B0A04020102020204" pitchFamily="34" charset="0"/>
              </a:rPr>
              <a:t>Unique</a:t>
            </a:r>
            <a:r>
              <a:rPr lang="es-ES" sz="1600" dirty="0">
                <a:latin typeface="Arial Black" panose="020B0A04020102020204" pitchFamily="34" charset="0"/>
              </a:rPr>
              <a:t> </a:t>
            </a:r>
            <a:r>
              <a:rPr lang="es-ES" sz="1600" dirty="0" err="1">
                <a:latin typeface="Arial Black" panose="020B0A04020102020204" pitchFamily="34" charset="0"/>
              </a:rPr>
              <a:t>genotypes</a:t>
            </a:r>
            <a:r>
              <a:rPr lang="es-ES" sz="1600" dirty="0">
                <a:latin typeface="Arial Black" panose="020B0A04020102020204" pitchFamily="34" charset="0"/>
              </a:rPr>
              <a:t> </a:t>
            </a:r>
            <a:r>
              <a:rPr lang="es-ES" sz="1600" dirty="0" err="1">
                <a:latin typeface="Arial Black" panose="020B0A04020102020204" pitchFamily="34" charset="0"/>
              </a:rPr>
              <a:t>candidates</a:t>
            </a:r>
            <a:r>
              <a:rPr lang="es-ES" sz="1600" dirty="0">
                <a:latin typeface="Arial Black" panose="020B0A04020102020204" pitchFamily="34" charset="0"/>
              </a:rPr>
              <a:t> </a:t>
            </a:r>
            <a:r>
              <a:rPr lang="es-ES" sz="1600" dirty="0" err="1">
                <a:latin typeface="Arial Black" panose="020B0A04020102020204" pitchFamily="34" charset="0"/>
              </a:rPr>
              <a:t>for</a:t>
            </a:r>
            <a:r>
              <a:rPr lang="es-ES" sz="1600" dirty="0">
                <a:latin typeface="Arial Black" panose="020B0A04020102020204" pitchFamily="34" charset="0"/>
              </a:rPr>
              <a:t> AEGIS and safety </a:t>
            </a:r>
            <a:r>
              <a:rPr lang="es-ES" sz="1600" dirty="0" err="1">
                <a:latin typeface="Arial Black" panose="020B0A04020102020204" pitchFamily="34" charset="0"/>
              </a:rPr>
              <a:t>duplications</a:t>
            </a:r>
            <a:endParaRPr lang="es-ES" sz="1600" dirty="0">
              <a:latin typeface="Arial Black" panose="020B0A04020102020204" pitchFamily="34" charset="0"/>
            </a:endParaRPr>
          </a:p>
          <a:p>
            <a:pPr algn="ctr"/>
            <a:endParaRPr lang="es-ES" sz="1600" dirty="0">
              <a:latin typeface="Arial Black" panose="020B0A04020102020204" pitchFamily="34" charset="0"/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2375565" y="509329"/>
            <a:ext cx="3689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latin typeface="Arial Black" panose="020B0A04020102020204" pitchFamily="34" charset="0"/>
              </a:rPr>
              <a:t>Country:</a:t>
            </a:r>
            <a:r>
              <a:rPr lang="sr-Latn-CS" dirty="0">
                <a:latin typeface="Arial Black" panose="020B0A04020102020204" pitchFamily="34" charset="0"/>
              </a:rPr>
              <a:t> </a:t>
            </a:r>
            <a:r>
              <a:rPr lang="en-US" dirty="0">
                <a:latin typeface="Arial Black" panose="020B0A04020102020204" pitchFamily="34" charset="0"/>
              </a:rPr>
              <a:t>North Macedonia</a:t>
            </a:r>
            <a:endParaRPr lang="es-ES" dirty="0">
              <a:latin typeface="Arial Black" panose="020B0A04020102020204" pitchFamily="34" charset="0"/>
            </a:endParaRPr>
          </a:p>
        </p:txBody>
      </p:sp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567268" y="2760240"/>
            <a:ext cx="8178802" cy="332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Total number of unique genotypes candidates for AEGIS in</a:t>
            </a:r>
            <a:r>
              <a:rPr kumimoji="0" lang="mk-MK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North Macedonia -</a:t>
            </a:r>
            <a:r>
              <a:rPr kumimoji="0" lang="sr-Latn-C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mk-MK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1</a:t>
            </a:r>
            <a:r>
              <a:rPr lang="en-US" sz="1400" b="1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40</a:t>
            </a:r>
            <a:endParaRPr kumimoji="0" 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From </a:t>
            </a:r>
            <a:r>
              <a:rPr lang="en-US" sz="14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North Macedonia</a:t>
            </a:r>
            <a:r>
              <a:rPr kumimoji="0" lang="sr-Latn-C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14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-</a:t>
            </a:r>
            <a:r>
              <a:rPr kumimoji="0" lang="sr-Latn-C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20</a:t>
            </a:r>
            <a:endParaRPr kumimoji="0" 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Other countries</a:t>
            </a:r>
            <a:r>
              <a:rPr kumimoji="0" lang="sr-Latn-C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- 120</a:t>
            </a:r>
            <a:endParaRPr kumimoji="0" lang="sr-Latn-C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Registered in the country </a:t>
            </a: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-</a:t>
            </a:r>
            <a:r>
              <a:rPr kumimoji="0" lang="sr-Latn-C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93</a:t>
            </a:r>
            <a:endParaRPr kumimoji="0" 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Unregistered in the country </a:t>
            </a:r>
            <a:r>
              <a:rPr lang="en-US" sz="1400" b="1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- </a:t>
            </a: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47</a:t>
            </a:r>
            <a:endParaRPr kumimoji="0" lang="sr-Latn-C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Registered in other EU country </a:t>
            </a: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-</a:t>
            </a:r>
            <a:r>
              <a:rPr kumimoji="0" lang="sr-Latn-C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1400" b="1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115</a:t>
            </a:r>
            <a:endParaRPr kumimoji="0" 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Unegistered in other EU country </a:t>
            </a:r>
            <a:r>
              <a:rPr lang="en-US" sz="1400" b="1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- 2</a:t>
            </a: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5</a:t>
            </a:r>
            <a:endParaRPr kumimoji="0" lang="sr-Latn-C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Origin outside of EU, having high value for EU </a:t>
            </a: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-</a:t>
            </a:r>
            <a:r>
              <a:rPr kumimoji="0" lang="sr-Latn-C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1400" b="1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5</a:t>
            </a:r>
            <a:endParaRPr kumimoji="0" 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Origin inside of EU </a:t>
            </a: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-</a:t>
            </a:r>
            <a:r>
              <a:rPr kumimoji="0" lang="sr-Latn-C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1400" b="1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135</a:t>
            </a:r>
            <a:endParaRPr kumimoji="0" lang="sr-Latn-C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sr-Latn-C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Holding Collection (</a:t>
            </a: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MKD 01</a:t>
            </a:r>
            <a:r>
              <a:rPr lang="sr-Latn-CS" sz="1400" b="1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) </a:t>
            </a:r>
            <a:r>
              <a:rPr lang="en-US" sz="1400" b="1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- 140</a:t>
            </a:r>
            <a:endParaRPr kumimoji="0" 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Safety duplication in other collection </a:t>
            </a:r>
            <a:r>
              <a:rPr lang="en-US" sz="1400" b="1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-</a:t>
            </a: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40</a:t>
            </a:r>
            <a:endParaRPr kumimoji="0" 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1667933" y="1658810"/>
            <a:ext cx="5774267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Klime </a:t>
            </a:r>
            <a:r>
              <a:rPr kumimoji="0" lang="en-US" sz="13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Beleski</a:t>
            </a:r>
            <a:endParaRPr kumimoji="0" lang="en-US" sz="13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300" dirty="0">
                <a:latin typeface="Arial" pitchFamily="34" charset="0"/>
                <a:cs typeface="Times New Roman" pitchFamily="18" charset="0"/>
              </a:rPr>
              <a:t>Ss. Cyril and Methodius University in Skopje, Institute of Agriculture </a:t>
            </a:r>
            <a:endParaRPr kumimoji="0" lang="sr-Latn-CS" sz="13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52938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999080" y="1272517"/>
            <a:ext cx="3937002" cy="4185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Landrace of domestic origin </a:t>
            </a:r>
            <a:r>
              <a:rPr lang="en-US" sz="1400" b="1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- 10</a:t>
            </a:r>
            <a:r>
              <a:rPr kumimoji="0" lang="sr-Latn-C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                       </a:t>
            </a:r>
            <a:endParaRPr kumimoji="0" 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Wild of domestic origin </a:t>
            </a:r>
            <a:r>
              <a:rPr lang="en-US" sz="1400" b="1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- 0</a:t>
            </a:r>
            <a:endParaRPr kumimoji="0" 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Breeding of domestic origin</a:t>
            </a: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- 0</a:t>
            </a:r>
            <a:endParaRPr kumimoji="0" lang="sr-Latn-C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Passport data available </a:t>
            </a:r>
            <a:r>
              <a:rPr lang="en-US" sz="1400" b="1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- 140</a:t>
            </a:r>
            <a:endParaRPr kumimoji="0" lang="sr-Latn-C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Ampelographic data </a:t>
            </a:r>
            <a:endParaRPr kumimoji="0" 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available </a:t>
            </a:r>
            <a:r>
              <a:rPr lang="en-US" sz="14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- 140</a:t>
            </a:r>
            <a:endParaRPr kumimoji="0" 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unavailable</a:t>
            </a: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- 0</a:t>
            </a:r>
            <a:endParaRPr kumimoji="0" lang="sr-Latn-C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Pictures</a:t>
            </a:r>
            <a:endParaRPr kumimoji="0" 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available </a:t>
            </a:r>
            <a:r>
              <a:rPr lang="en-US" sz="14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- 100</a:t>
            </a:r>
            <a:endParaRPr kumimoji="0" 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unavailable </a:t>
            </a:r>
            <a:r>
              <a:rPr lang="en-US" sz="14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- 40</a:t>
            </a:r>
            <a:endParaRPr kumimoji="0" lang="sr-Latn-C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Molecular data available </a:t>
            </a:r>
            <a:r>
              <a:rPr lang="en-US" sz="1400" b="1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- 10</a:t>
            </a:r>
            <a:endParaRPr kumimoji="0" lang="sr-Latn-C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r-Latn-C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13"/>
          <p:cNvSpPr txBox="1"/>
          <p:nvPr/>
        </p:nvSpPr>
        <p:spPr>
          <a:xfrm>
            <a:off x="438483" y="1030936"/>
            <a:ext cx="82212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 err="1">
                <a:latin typeface="Arial Black" panose="020B0A04020102020204" pitchFamily="34" charset="0"/>
              </a:rPr>
              <a:t>Comments</a:t>
            </a:r>
            <a:endParaRPr lang="es-ES" sz="1600" dirty="0">
              <a:latin typeface="Arial Black" panose="020B0A04020102020204" pitchFamily="34" charset="0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608681" y="2327758"/>
            <a:ext cx="6654800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,Bold"/>
              </a:rPr>
              <a:t>Future plans:</a:t>
            </a:r>
            <a:endParaRPr kumimoji="0" lang="sr-Latn-CS" sz="1400" b="1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Calibri,Bold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Ampelographic, agronomical and enological analysis of remaining genotypes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r-Latn-C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30C381-07BC-49FE-90B3-827BED35E0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7030A0"/>
                </a:solidFill>
              </a:rPr>
              <a:t>Thank you for your attention</a:t>
            </a:r>
            <a:r>
              <a:rPr lang="en-US" dirty="0"/>
              <a:t>!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4F14C6ED-03A3-412A-B603-155C3EFBB2C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64008" y="1879295"/>
            <a:ext cx="5958726" cy="436288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 descr="C:\Users\k.beleski\Downloads\286473_1998791171710_1181997043_o.jpg">
            <a:extLst>
              <a:ext uri="{FF2B5EF4-FFF2-40B4-BE49-F238E27FC236}">
                <a16:creationId xmlns:a16="http://schemas.microsoft.com/office/drawing/2014/main" id="{A027F1F2-9779-4C46-96D8-3B323E0488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-10000"/>
          </a:blip>
          <a:srcRect/>
          <a:stretch>
            <a:fillRect/>
          </a:stretch>
        </p:blipFill>
        <p:spPr bwMode="auto">
          <a:xfrm>
            <a:off x="99900" y="2616197"/>
            <a:ext cx="3340100" cy="25050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9782598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</TotalTime>
  <Words>174</Words>
  <Application>Microsoft Office PowerPoint</Application>
  <PresentationFormat>On-screen Show (4:3)</PresentationFormat>
  <Paragraphs>42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Arial Black</vt:lpstr>
      <vt:lpstr>Calibri</vt:lpstr>
      <vt:lpstr>Calibri Light</vt:lpstr>
      <vt:lpstr>Swis721 Cn BT</vt:lpstr>
      <vt:lpstr>Tema de Office</vt:lpstr>
      <vt:lpstr>PowerPoint Presentation</vt:lpstr>
      <vt:lpstr>PowerPoint Presentation</vt:lpstr>
      <vt:lpstr>PowerPoint Presentation</vt:lpstr>
      <vt:lpstr>Thank you for your attention!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Klime</dc:creator>
  <cp:lastModifiedBy>Калина Белеска</cp:lastModifiedBy>
  <cp:revision>11</cp:revision>
  <dcterms:modified xsi:type="dcterms:W3CDTF">2020-11-03T21:17:58Z</dcterms:modified>
</cp:coreProperties>
</file>