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21"/>
  </p:notesMasterIdLst>
  <p:sldIdLst>
    <p:sldId id="294" r:id="rId4"/>
    <p:sldId id="290" r:id="rId5"/>
    <p:sldId id="258" r:id="rId6"/>
    <p:sldId id="289" r:id="rId7"/>
    <p:sldId id="291" r:id="rId8"/>
    <p:sldId id="265" r:id="rId9"/>
    <p:sldId id="266" r:id="rId10"/>
    <p:sldId id="259" r:id="rId11"/>
    <p:sldId id="260" r:id="rId12"/>
    <p:sldId id="283" r:id="rId13"/>
    <p:sldId id="282" r:id="rId14"/>
    <p:sldId id="262" r:id="rId15"/>
    <p:sldId id="286" r:id="rId16"/>
    <p:sldId id="292" r:id="rId17"/>
    <p:sldId id="271" r:id="rId18"/>
    <p:sldId id="261" r:id="rId19"/>
    <p:sldId id="274" r:id="rId20"/>
  </p:sldIdLst>
  <p:sldSz cx="9144000" cy="6858000" type="screen4x3"/>
  <p:notesSz cx="9144000" cy="6858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232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26" autoAdjust="0"/>
    <p:restoredTop sz="94291" autoAdjust="0"/>
  </p:normalViewPr>
  <p:slideViewPr>
    <p:cSldViewPr snapToGrid="0">
      <p:cViewPr>
        <p:scale>
          <a:sx n="70" d="100"/>
          <a:sy n="70" d="100"/>
        </p:scale>
        <p:origin x="1206" y="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3F3445A-BC2B-4E62-AEC7-5053E5CDED29}" type="datetimeFigureOut">
              <a:rPr lang="en-GB" smtClean="0"/>
              <a:t>04/11/2020</a:t>
            </a:fld>
            <a:endParaRPr lang="en-GB"/>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68B5B81-2363-42B0-AC23-B398F63ADBE5}" type="slidenum">
              <a:rPr lang="en-GB" smtClean="0"/>
              <a:t>‹#›</a:t>
            </a:fld>
            <a:endParaRPr lang="en-GB"/>
          </a:p>
        </p:txBody>
      </p:sp>
    </p:spTree>
    <p:extLst>
      <p:ext uri="{BB962C8B-B14F-4D97-AF65-F5344CB8AC3E}">
        <p14:creationId xmlns:p14="http://schemas.microsoft.com/office/powerpoint/2010/main" val="1078707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ChangeArrowheads="1" noTextEdit="1"/>
          </p:cNvSpPr>
          <p:nvPr>
            <p:ph type="sldImg"/>
          </p:nvPr>
        </p:nvSpPr>
        <p:spPr>
          <a:ln/>
        </p:spPr>
      </p:sp>
      <p:sp>
        <p:nvSpPr>
          <p:cNvPr id="665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6564" name="Slide Number Placeholder 3"/>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707974" algn="l"/>
                <a:tab pos="1415948" algn="l"/>
                <a:tab pos="2123923" algn="l"/>
                <a:tab pos="2831897" algn="l"/>
              </a:tabLst>
              <a:defRPr>
                <a:solidFill>
                  <a:schemeClr val="bg1"/>
                </a:solidFill>
                <a:latin typeface="Arial" pitchFamily="34" charset="0"/>
                <a:ea typeface="SimSun" pitchFamily="2" charset="-122"/>
              </a:defRPr>
            </a:lvl1pPr>
            <a:lvl2pPr>
              <a:tabLst>
                <a:tab pos="707974" algn="l"/>
                <a:tab pos="1415948" algn="l"/>
                <a:tab pos="2123923" algn="l"/>
                <a:tab pos="2831897" algn="l"/>
              </a:tabLst>
              <a:defRPr>
                <a:solidFill>
                  <a:schemeClr val="bg1"/>
                </a:solidFill>
                <a:latin typeface="Arial" pitchFamily="34" charset="0"/>
                <a:ea typeface="SimSun" pitchFamily="2" charset="-122"/>
              </a:defRPr>
            </a:lvl2pPr>
            <a:lvl3pPr>
              <a:tabLst>
                <a:tab pos="707974" algn="l"/>
                <a:tab pos="1415948" algn="l"/>
                <a:tab pos="2123923" algn="l"/>
                <a:tab pos="2831897" algn="l"/>
              </a:tabLst>
              <a:defRPr>
                <a:solidFill>
                  <a:schemeClr val="bg1"/>
                </a:solidFill>
                <a:latin typeface="Arial" pitchFamily="34" charset="0"/>
                <a:ea typeface="SimSun" pitchFamily="2" charset="-122"/>
              </a:defRPr>
            </a:lvl3pPr>
            <a:lvl4pPr>
              <a:tabLst>
                <a:tab pos="707974" algn="l"/>
                <a:tab pos="1415948" algn="l"/>
                <a:tab pos="2123923" algn="l"/>
                <a:tab pos="2831897" algn="l"/>
              </a:tabLst>
              <a:defRPr>
                <a:solidFill>
                  <a:schemeClr val="bg1"/>
                </a:solidFill>
                <a:latin typeface="Arial" pitchFamily="34" charset="0"/>
                <a:ea typeface="SimSun" pitchFamily="2" charset="-122"/>
              </a:defRPr>
            </a:lvl4pPr>
            <a:lvl5pPr>
              <a:tabLst>
                <a:tab pos="707974" algn="l"/>
                <a:tab pos="1415948" algn="l"/>
                <a:tab pos="2123923" algn="l"/>
                <a:tab pos="2831897" algn="l"/>
              </a:tabLst>
              <a:defRPr>
                <a:solidFill>
                  <a:schemeClr val="bg1"/>
                </a:solidFill>
                <a:latin typeface="Arial" pitchFamily="34" charset="0"/>
                <a:ea typeface="SimSun" pitchFamily="2" charset="-122"/>
              </a:defRPr>
            </a:lvl5pPr>
            <a:lvl6pPr marL="2459279" indent="-223571" defTabSz="447142" eaLnBrk="0" fontAlgn="base" hangingPunct="0">
              <a:spcBef>
                <a:spcPct val="0"/>
              </a:spcBef>
              <a:spcAft>
                <a:spcPct val="0"/>
              </a:spcAft>
              <a:tabLst>
                <a:tab pos="707974" algn="l"/>
                <a:tab pos="1415948" algn="l"/>
                <a:tab pos="2123923" algn="l"/>
                <a:tab pos="2831897" algn="l"/>
              </a:tabLst>
              <a:defRPr>
                <a:solidFill>
                  <a:schemeClr val="bg1"/>
                </a:solidFill>
                <a:latin typeface="Arial" pitchFamily="34" charset="0"/>
                <a:ea typeface="SimSun" pitchFamily="2" charset="-122"/>
              </a:defRPr>
            </a:lvl6pPr>
            <a:lvl7pPr marL="2906420" indent="-223571" defTabSz="447142" eaLnBrk="0" fontAlgn="base" hangingPunct="0">
              <a:spcBef>
                <a:spcPct val="0"/>
              </a:spcBef>
              <a:spcAft>
                <a:spcPct val="0"/>
              </a:spcAft>
              <a:tabLst>
                <a:tab pos="707974" algn="l"/>
                <a:tab pos="1415948" algn="l"/>
                <a:tab pos="2123923" algn="l"/>
                <a:tab pos="2831897" algn="l"/>
              </a:tabLst>
              <a:defRPr>
                <a:solidFill>
                  <a:schemeClr val="bg1"/>
                </a:solidFill>
                <a:latin typeface="Arial" pitchFamily="34" charset="0"/>
                <a:ea typeface="SimSun" pitchFamily="2" charset="-122"/>
              </a:defRPr>
            </a:lvl7pPr>
            <a:lvl8pPr marL="3353562" indent="-223571" defTabSz="447142" eaLnBrk="0" fontAlgn="base" hangingPunct="0">
              <a:spcBef>
                <a:spcPct val="0"/>
              </a:spcBef>
              <a:spcAft>
                <a:spcPct val="0"/>
              </a:spcAft>
              <a:tabLst>
                <a:tab pos="707974" algn="l"/>
                <a:tab pos="1415948" algn="l"/>
                <a:tab pos="2123923" algn="l"/>
                <a:tab pos="2831897" algn="l"/>
              </a:tabLst>
              <a:defRPr>
                <a:solidFill>
                  <a:schemeClr val="bg1"/>
                </a:solidFill>
                <a:latin typeface="Arial" pitchFamily="34" charset="0"/>
                <a:ea typeface="SimSun" pitchFamily="2" charset="-122"/>
              </a:defRPr>
            </a:lvl8pPr>
            <a:lvl9pPr marL="3800704" indent="-223571" defTabSz="447142" eaLnBrk="0" fontAlgn="base" hangingPunct="0">
              <a:spcBef>
                <a:spcPct val="0"/>
              </a:spcBef>
              <a:spcAft>
                <a:spcPct val="0"/>
              </a:spcAft>
              <a:tabLst>
                <a:tab pos="707974" algn="l"/>
                <a:tab pos="1415948" algn="l"/>
                <a:tab pos="2123923" algn="l"/>
                <a:tab pos="2831897" algn="l"/>
              </a:tabLst>
              <a:defRPr>
                <a:solidFill>
                  <a:schemeClr val="bg1"/>
                </a:solidFill>
                <a:latin typeface="Arial" pitchFamily="34" charset="0"/>
                <a:ea typeface="SimSun"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tabLst>
                <a:tab pos="707974" algn="l"/>
                <a:tab pos="1415948" algn="l"/>
                <a:tab pos="2123923" algn="l"/>
                <a:tab pos="2831897" algn="l"/>
              </a:tabLst>
              <a:defRPr/>
            </a:pPr>
            <a:fld id="{32D3CD6B-1D4F-472A-A616-2508EC10956B}" type="slidenum">
              <a:rPr kumimoji="0" lang="en-GB" altLang="en-US" sz="1200" b="0" i="0" u="none" strike="noStrike" kern="1200" cap="none" spc="0" normalizeH="0" baseline="0" noProof="0">
                <a:ln>
                  <a:noFill/>
                </a:ln>
                <a:solidFill>
                  <a:srgbClr val="000000"/>
                </a:solidFill>
                <a:effectLst/>
                <a:uLnTx/>
                <a:uFillTx/>
                <a:latin typeface="Times New Roman" pitchFamily="18" charset="0"/>
                <a:ea typeface="SimSun"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tab pos="707974" algn="l"/>
                  <a:tab pos="1415948" algn="l"/>
                  <a:tab pos="2123923" algn="l"/>
                  <a:tab pos="2831897" algn="l"/>
                </a:tabLst>
                <a:defRPr/>
              </a:pPr>
              <a:t>2</a:t>
            </a:fld>
            <a:endParaRPr kumimoji="0" lang="en-GB" altLang="en-US" sz="1200" b="0" i="0" u="none" strike="noStrike" kern="1200" cap="none" spc="0" normalizeH="0" baseline="0" noProof="0">
              <a:ln>
                <a:noFill/>
              </a:ln>
              <a:solidFill>
                <a:srgbClr val="000000"/>
              </a:solidFill>
              <a:effectLst/>
              <a:uLnTx/>
              <a:uFillTx/>
              <a:latin typeface="Times New Roman" pitchFamily="18" charset="0"/>
              <a:ea typeface="SimSun"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1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707974" algn="l"/>
                <a:tab pos="1415948" algn="l"/>
                <a:tab pos="2123923" algn="l"/>
                <a:tab pos="2831897" algn="l"/>
              </a:tabLst>
              <a:defRPr>
                <a:solidFill>
                  <a:schemeClr val="bg1"/>
                </a:solidFill>
                <a:latin typeface="Arial" pitchFamily="34" charset="0"/>
                <a:ea typeface="SimSun" pitchFamily="2" charset="-122"/>
              </a:defRPr>
            </a:lvl1pPr>
            <a:lvl2pPr>
              <a:tabLst>
                <a:tab pos="707974" algn="l"/>
                <a:tab pos="1415948" algn="l"/>
                <a:tab pos="2123923" algn="l"/>
                <a:tab pos="2831897" algn="l"/>
              </a:tabLst>
              <a:defRPr>
                <a:solidFill>
                  <a:schemeClr val="bg1"/>
                </a:solidFill>
                <a:latin typeface="Arial" pitchFamily="34" charset="0"/>
                <a:ea typeface="SimSun" pitchFamily="2" charset="-122"/>
              </a:defRPr>
            </a:lvl2pPr>
            <a:lvl3pPr>
              <a:tabLst>
                <a:tab pos="707974" algn="l"/>
                <a:tab pos="1415948" algn="l"/>
                <a:tab pos="2123923" algn="l"/>
                <a:tab pos="2831897" algn="l"/>
              </a:tabLst>
              <a:defRPr>
                <a:solidFill>
                  <a:schemeClr val="bg1"/>
                </a:solidFill>
                <a:latin typeface="Arial" pitchFamily="34" charset="0"/>
                <a:ea typeface="SimSun" pitchFamily="2" charset="-122"/>
              </a:defRPr>
            </a:lvl3pPr>
            <a:lvl4pPr>
              <a:tabLst>
                <a:tab pos="707974" algn="l"/>
                <a:tab pos="1415948" algn="l"/>
                <a:tab pos="2123923" algn="l"/>
                <a:tab pos="2831897" algn="l"/>
              </a:tabLst>
              <a:defRPr>
                <a:solidFill>
                  <a:schemeClr val="bg1"/>
                </a:solidFill>
                <a:latin typeface="Arial" pitchFamily="34" charset="0"/>
                <a:ea typeface="SimSun" pitchFamily="2" charset="-122"/>
              </a:defRPr>
            </a:lvl4pPr>
            <a:lvl5pPr>
              <a:tabLst>
                <a:tab pos="707974" algn="l"/>
                <a:tab pos="1415948" algn="l"/>
                <a:tab pos="2123923" algn="l"/>
                <a:tab pos="2831897" algn="l"/>
              </a:tabLst>
              <a:defRPr>
                <a:solidFill>
                  <a:schemeClr val="bg1"/>
                </a:solidFill>
                <a:latin typeface="Arial" pitchFamily="34" charset="0"/>
                <a:ea typeface="SimSun" pitchFamily="2" charset="-122"/>
              </a:defRPr>
            </a:lvl5pPr>
            <a:lvl6pPr marL="2459279" indent="-223571" defTabSz="447142" eaLnBrk="0" fontAlgn="base" hangingPunct="0">
              <a:spcBef>
                <a:spcPct val="0"/>
              </a:spcBef>
              <a:spcAft>
                <a:spcPct val="0"/>
              </a:spcAft>
              <a:tabLst>
                <a:tab pos="707974" algn="l"/>
                <a:tab pos="1415948" algn="l"/>
                <a:tab pos="2123923" algn="l"/>
                <a:tab pos="2831897" algn="l"/>
              </a:tabLst>
              <a:defRPr>
                <a:solidFill>
                  <a:schemeClr val="bg1"/>
                </a:solidFill>
                <a:latin typeface="Arial" pitchFamily="34" charset="0"/>
                <a:ea typeface="SimSun" pitchFamily="2" charset="-122"/>
              </a:defRPr>
            </a:lvl6pPr>
            <a:lvl7pPr marL="2906420" indent="-223571" defTabSz="447142" eaLnBrk="0" fontAlgn="base" hangingPunct="0">
              <a:spcBef>
                <a:spcPct val="0"/>
              </a:spcBef>
              <a:spcAft>
                <a:spcPct val="0"/>
              </a:spcAft>
              <a:tabLst>
                <a:tab pos="707974" algn="l"/>
                <a:tab pos="1415948" algn="l"/>
                <a:tab pos="2123923" algn="l"/>
                <a:tab pos="2831897" algn="l"/>
              </a:tabLst>
              <a:defRPr>
                <a:solidFill>
                  <a:schemeClr val="bg1"/>
                </a:solidFill>
                <a:latin typeface="Arial" pitchFamily="34" charset="0"/>
                <a:ea typeface="SimSun" pitchFamily="2" charset="-122"/>
              </a:defRPr>
            </a:lvl7pPr>
            <a:lvl8pPr marL="3353562" indent="-223571" defTabSz="447142" eaLnBrk="0" fontAlgn="base" hangingPunct="0">
              <a:spcBef>
                <a:spcPct val="0"/>
              </a:spcBef>
              <a:spcAft>
                <a:spcPct val="0"/>
              </a:spcAft>
              <a:tabLst>
                <a:tab pos="707974" algn="l"/>
                <a:tab pos="1415948" algn="l"/>
                <a:tab pos="2123923" algn="l"/>
                <a:tab pos="2831897" algn="l"/>
              </a:tabLst>
              <a:defRPr>
                <a:solidFill>
                  <a:schemeClr val="bg1"/>
                </a:solidFill>
                <a:latin typeface="Arial" pitchFamily="34" charset="0"/>
                <a:ea typeface="SimSun" pitchFamily="2" charset="-122"/>
              </a:defRPr>
            </a:lvl8pPr>
            <a:lvl9pPr marL="3800704" indent="-223571" defTabSz="447142" eaLnBrk="0" fontAlgn="base" hangingPunct="0">
              <a:spcBef>
                <a:spcPct val="0"/>
              </a:spcBef>
              <a:spcAft>
                <a:spcPct val="0"/>
              </a:spcAft>
              <a:tabLst>
                <a:tab pos="707974" algn="l"/>
                <a:tab pos="1415948" algn="l"/>
                <a:tab pos="2123923" algn="l"/>
                <a:tab pos="2831897" algn="l"/>
              </a:tabLst>
              <a:defRPr>
                <a:solidFill>
                  <a:schemeClr val="bg1"/>
                </a:solidFill>
                <a:latin typeface="Arial" pitchFamily="34" charset="0"/>
                <a:ea typeface="SimSun" pitchFamily="2" charset="-122"/>
              </a:defRPr>
            </a:lvl9pPr>
          </a:lstStyle>
          <a:p>
            <a:fld id="{4838515D-EC13-4773-81E9-E2276ABE77BD}" type="slidenum">
              <a:rPr lang="en-GB" altLang="en-US">
                <a:solidFill>
                  <a:srgbClr val="000000"/>
                </a:solidFill>
                <a:latin typeface="Times New Roman" pitchFamily="18" charset="0"/>
              </a:rPr>
              <a:pPr/>
              <a:t>6</a:t>
            </a:fld>
            <a:endParaRPr lang="en-GB" altLang="en-US">
              <a:solidFill>
                <a:srgbClr val="000000"/>
              </a:solidFill>
              <a:latin typeface="Times New Roman" pitchFamily="18" charset="0"/>
            </a:endParaRPr>
          </a:p>
        </p:txBody>
      </p:sp>
      <p:sp>
        <p:nvSpPr>
          <p:cNvPr id="109571" name="Text Box 1"/>
          <p:cNvSpPr txBox="1">
            <a:spLocks noChangeArrowheads="1"/>
          </p:cNvSpPr>
          <p:nvPr/>
        </p:nvSpPr>
        <p:spPr bwMode="auto">
          <a:xfrm>
            <a:off x="3885995" y="8685552"/>
            <a:ext cx="2959654" cy="444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32" tIns="46827" rIns="90132" bIns="46827"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9pPr>
          </a:lstStyle>
          <a:p>
            <a:pPr algn="r" defTabSz="447142" fontAlgn="base">
              <a:spcBef>
                <a:spcPct val="0"/>
              </a:spcBef>
              <a:spcAft>
                <a:spcPct val="0"/>
              </a:spcAft>
              <a:buSzPct val="100000"/>
            </a:pPr>
            <a:fld id="{CC245374-824A-41A6-8789-2BB565012309}" type="slidenum">
              <a:rPr lang="en-GB" altLang="en-US" sz="1200">
                <a:solidFill>
                  <a:srgbClr val="000000"/>
                </a:solidFill>
                <a:latin typeface="Times New Roman" pitchFamily="18" charset="0"/>
              </a:rPr>
              <a:pPr algn="r" defTabSz="447142" fontAlgn="base">
                <a:spcBef>
                  <a:spcPct val="0"/>
                </a:spcBef>
                <a:spcAft>
                  <a:spcPct val="0"/>
                </a:spcAft>
                <a:buSzPct val="100000"/>
              </a:pPr>
              <a:t>6</a:t>
            </a:fld>
            <a:endParaRPr lang="en-GB" altLang="en-US" sz="1200">
              <a:solidFill>
                <a:srgbClr val="000000"/>
              </a:solidFill>
              <a:latin typeface="Times New Roman" pitchFamily="18" charset="0"/>
            </a:endParaRPr>
          </a:p>
        </p:txBody>
      </p:sp>
      <p:sp>
        <p:nvSpPr>
          <p:cNvPr id="109572" name="Rectangle 2"/>
          <p:cNvSpPr>
            <a:spLocks noGrp="1" noRot="1" noChangeAspect="1" noChangeArrowheads="1" noTextEdit="1"/>
          </p:cNvSpPr>
          <p:nvPr>
            <p:ph type="sldImg"/>
          </p:nvPr>
        </p:nvSpPr>
        <p:spPr>
          <a:xfrm>
            <a:off x="1144588" y="685800"/>
            <a:ext cx="4568825" cy="34274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3" name="Rectangle 3"/>
          <p:cNvSpPr>
            <a:spLocks noGrp="1" noChangeArrowheads="1"/>
          </p:cNvSpPr>
          <p:nvPr>
            <p:ph type="body" idx="1"/>
          </p:nvPr>
        </p:nvSpPr>
        <p:spPr>
          <a:xfrm>
            <a:off x="685492" y="4342777"/>
            <a:ext cx="5480842" cy="41073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13"/>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709527" algn="l"/>
                <a:tab pos="1420607" algn="l"/>
                <a:tab pos="2130133" algn="l"/>
                <a:tab pos="2841212" algn="l"/>
              </a:tabLst>
              <a:defRPr>
                <a:solidFill>
                  <a:schemeClr val="bg1"/>
                </a:solidFill>
                <a:latin typeface="Arial" pitchFamily="34" charset="0"/>
                <a:ea typeface="SimSun" pitchFamily="2" charset="-122"/>
              </a:defRPr>
            </a:lvl1pPr>
            <a:lvl2pPr>
              <a:tabLst>
                <a:tab pos="709527" algn="l"/>
                <a:tab pos="1420607" algn="l"/>
                <a:tab pos="2130133" algn="l"/>
                <a:tab pos="2841212" algn="l"/>
              </a:tabLst>
              <a:defRPr>
                <a:solidFill>
                  <a:schemeClr val="bg1"/>
                </a:solidFill>
                <a:latin typeface="Arial" pitchFamily="34" charset="0"/>
                <a:ea typeface="SimSun" pitchFamily="2" charset="-122"/>
              </a:defRPr>
            </a:lvl2pPr>
            <a:lvl3pPr>
              <a:tabLst>
                <a:tab pos="709527" algn="l"/>
                <a:tab pos="1420607" algn="l"/>
                <a:tab pos="2130133" algn="l"/>
                <a:tab pos="2841212" algn="l"/>
              </a:tabLst>
              <a:defRPr>
                <a:solidFill>
                  <a:schemeClr val="bg1"/>
                </a:solidFill>
                <a:latin typeface="Arial" pitchFamily="34" charset="0"/>
                <a:ea typeface="SimSun" pitchFamily="2" charset="-122"/>
              </a:defRPr>
            </a:lvl3pPr>
            <a:lvl4pPr>
              <a:tabLst>
                <a:tab pos="709527" algn="l"/>
                <a:tab pos="1420607" algn="l"/>
                <a:tab pos="2130133" algn="l"/>
                <a:tab pos="2841212" algn="l"/>
              </a:tabLst>
              <a:defRPr>
                <a:solidFill>
                  <a:schemeClr val="bg1"/>
                </a:solidFill>
                <a:latin typeface="Arial" pitchFamily="34" charset="0"/>
                <a:ea typeface="SimSun" pitchFamily="2" charset="-122"/>
              </a:defRPr>
            </a:lvl4pPr>
            <a:lvl5pPr>
              <a:tabLst>
                <a:tab pos="709527" algn="l"/>
                <a:tab pos="1420607" algn="l"/>
                <a:tab pos="2130133" algn="l"/>
                <a:tab pos="2841212" algn="l"/>
              </a:tabLst>
              <a:defRPr>
                <a:solidFill>
                  <a:schemeClr val="bg1"/>
                </a:solidFill>
                <a:latin typeface="Arial" pitchFamily="34" charset="0"/>
                <a:ea typeface="SimSun" pitchFamily="2" charset="-122"/>
              </a:defRPr>
            </a:lvl5pPr>
            <a:lvl6pPr marL="2459279" indent="-223571" eaLnBrk="0" fontAlgn="base" hangingPunct="0">
              <a:spcBef>
                <a:spcPct val="0"/>
              </a:spcBef>
              <a:spcAft>
                <a:spcPct val="0"/>
              </a:spcAft>
              <a:tabLst>
                <a:tab pos="709527" algn="l"/>
                <a:tab pos="1420607" algn="l"/>
                <a:tab pos="2130133" algn="l"/>
                <a:tab pos="2841212" algn="l"/>
              </a:tabLst>
              <a:defRPr>
                <a:solidFill>
                  <a:schemeClr val="bg1"/>
                </a:solidFill>
                <a:latin typeface="Arial" pitchFamily="34" charset="0"/>
                <a:ea typeface="SimSun" pitchFamily="2" charset="-122"/>
              </a:defRPr>
            </a:lvl6pPr>
            <a:lvl7pPr marL="2906420" indent="-223571" eaLnBrk="0" fontAlgn="base" hangingPunct="0">
              <a:spcBef>
                <a:spcPct val="0"/>
              </a:spcBef>
              <a:spcAft>
                <a:spcPct val="0"/>
              </a:spcAft>
              <a:tabLst>
                <a:tab pos="709527" algn="l"/>
                <a:tab pos="1420607" algn="l"/>
                <a:tab pos="2130133" algn="l"/>
                <a:tab pos="2841212" algn="l"/>
              </a:tabLst>
              <a:defRPr>
                <a:solidFill>
                  <a:schemeClr val="bg1"/>
                </a:solidFill>
                <a:latin typeface="Arial" pitchFamily="34" charset="0"/>
                <a:ea typeface="SimSun" pitchFamily="2" charset="-122"/>
              </a:defRPr>
            </a:lvl7pPr>
            <a:lvl8pPr marL="3353562" indent="-223571" eaLnBrk="0" fontAlgn="base" hangingPunct="0">
              <a:spcBef>
                <a:spcPct val="0"/>
              </a:spcBef>
              <a:spcAft>
                <a:spcPct val="0"/>
              </a:spcAft>
              <a:tabLst>
                <a:tab pos="709527" algn="l"/>
                <a:tab pos="1420607" algn="l"/>
                <a:tab pos="2130133" algn="l"/>
                <a:tab pos="2841212" algn="l"/>
              </a:tabLst>
              <a:defRPr>
                <a:solidFill>
                  <a:schemeClr val="bg1"/>
                </a:solidFill>
                <a:latin typeface="Arial" pitchFamily="34" charset="0"/>
                <a:ea typeface="SimSun" pitchFamily="2" charset="-122"/>
              </a:defRPr>
            </a:lvl8pPr>
            <a:lvl9pPr marL="3800704" indent="-223571" eaLnBrk="0" fontAlgn="base" hangingPunct="0">
              <a:spcBef>
                <a:spcPct val="0"/>
              </a:spcBef>
              <a:spcAft>
                <a:spcPct val="0"/>
              </a:spcAft>
              <a:tabLst>
                <a:tab pos="709527" algn="l"/>
                <a:tab pos="1420607" algn="l"/>
                <a:tab pos="2130133" algn="l"/>
                <a:tab pos="2841212" algn="l"/>
              </a:tabLst>
              <a:defRPr>
                <a:solidFill>
                  <a:schemeClr val="bg1"/>
                </a:solidFill>
                <a:latin typeface="Arial" pitchFamily="34" charset="0"/>
                <a:ea typeface="SimSun" pitchFamily="2" charset="-122"/>
              </a:defRPr>
            </a:lvl9pPr>
          </a:lstStyle>
          <a:p>
            <a:pPr defTabSz="894283"/>
            <a:fld id="{4DB98A3B-0F34-4254-80D3-5B9AD8C088CE}" type="slidenum">
              <a:rPr lang="en-US" altLang="en-US" sz="1300">
                <a:solidFill>
                  <a:srgbClr val="000000"/>
                </a:solidFill>
                <a:latin typeface="Calibri" pitchFamily="34" charset="0"/>
                <a:ea typeface="Microsoft YaHei" pitchFamily="34" charset="-122"/>
              </a:rPr>
              <a:pPr defTabSz="894283"/>
              <a:t>17</a:t>
            </a:fld>
            <a:endParaRPr lang="en-US" altLang="en-US" sz="1300">
              <a:solidFill>
                <a:srgbClr val="000000"/>
              </a:solidFill>
              <a:latin typeface="Calibri" pitchFamily="34" charset="0"/>
              <a:ea typeface="Microsoft YaHei" pitchFamily="34" charset="-122"/>
            </a:endParaRPr>
          </a:p>
        </p:txBody>
      </p:sp>
      <p:sp>
        <p:nvSpPr>
          <p:cNvPr id="124931" name="Text Box 1"/>
          <p:cNvSpPr txBox="1">
            <a:spLocks noChangeArrowheads="1"/>
          </p:cNvSpPr>
          <p:nvPr/>
        </p:nvSpPr>
        <p:spPr bwMode="auto">
          <a:xfrm>
            <a:off x="5131921" y="6581996"/>
            <a:ext cx="3915328" cy="341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051" tIns="47349" rIns="95051" bIns="47349"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9pPr>
          </a:lstStyle>
          <a:p>
            <a:pPr algn="r" defTabSz="447142" fontAlgn="base">
              <a:spcBef>
                <a:spcPct val="0"/>
              </a:spcBef>
              <a:spcAft>
                <a:spcPct val="0"/>
              </a:spcAft>
              <a:buSzPct val="100000"/>
            </a:pPr>
            <a:fld id="{FDEF2207-AD01-4CD3-8EF6-2F32A8E86CAF}" type="slidenum">
              <a:rPr lang="en-US" altLang="en-US" sz="1300">
                <a:solidFill>
                  <a:srgbClr val="000000"/>
                </a:solidFill>
                <a:latin typeface="Calibri" pitchFamily="34" charset="0"/>
                <a:ea typeface="Microsoft YaHei" pitchFamily="34" charset="-122"/>
              </a:rPr>
              <a:pPr algn="r" defTabSz="447142" fontAlgn="base">
                <a:spcBef>
                  <a:spcPct val="0"/>
                </a:spcBef>
                <a:spcAft>
                  <a:spcPct val="0"/>
                </a:spcAft>
                <a:buSzPct val="100000"/>
              </a:pPr>
              <a:t>17</a:t>
            </a:fld>
            <a:endParaRPr lang="en-US" altLang="en-US" sz="1300">
              <a:solidFill>
                <a:srgbClr val="000000"/>
              </a:solidFill>
              <a:latin typeface="Calibri" pitchFamily="34" charset="0"/>
              <a:ea typeface="Microsoft YaHei" pitchFamily="34" charset="-122"/>
            </a:endParaRPr>
          </a:p>
        </p:txBody>
      </p:sp>
      <p:sp>
        <p:nvSpPr>
          <p:cNvPr id="124932" name="Text Box 2"/>
          <p:cNvSpPr txBox="1">
            <a:spLocks noChangeArrowheads="1"/>
          </p:cNvSpPr>
          <p:nvPr/>
        </p:nvSpPr>
        <p:spPr bwMode="auto">
          <a:xfrm>
            <a:off x="5161256" y="6591353"/>
            <a:ext cx="3949294" cy="346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8337" tIns="45935" rIns="88337" bIns="45935"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9pPr>
          </a:lstStyle>
          <a:p>
            <a:pPr algn="r" defTabSz="447142" fontAlgn="base">
              <a:spcBef>
                <a:spcPct val="0"/>
              </a:spcBef>
              <a:spcAft>
                <a:spcPct val="0"/>
              </a:spcAft>
              <a:buSzPct val="100000"/>
            </a:pPr>
            <a:fld id="{88E06ED6-09DB-452E-B553-0DE40EE0B257}" type="slidenum">
              <a:rPr lang="en-US" altLang="en-US" sz="1200">
                <a:solidFill>
                  <a:srgbClr val="000000"/>
                </a:solidFill>
                <a:latin typeface="Calibri" pitchFamily="34" charset="0"/>
                <a:ea typeface="Microsoft YaHei" pitchFamily="34" charset="-122"/>
              </a:rPr>
              <a:pPr algn="r" defTabSz="447142" fontAlgn="base">
                <a:spcBef>
                  <a:spcPct val="0"/>
                </a:spcBef>
                <a:spcAft>
                  <a:spcPct val="0"/>
                </a:spcAft>
                <a:buSzPct val="100000"/>
              </a:pPr>
              <a:t>17</a:t>
            </a:fld>
            <a:endParaRPr lang="en-US" altLang="en-US" sz="1200">
              <a:solidFill>
                <a:srgbClr val="000000"/>
              </a:solidFill>
              <a:latin typeface="Calibri" pitchFamily="34" charset="0"/>
              <a:ea typeface="Microsoft YaHei" pitchFamily="34" charset="-122"/>
            </a:endParaRPr>
          </a:p>
        </p:txBody>
      </p:sp>
      <p:sp>
        <p:nvSpPr>
          <p:cNvPr id="124933" name="Rectangle 3"/>
          <p:cNvSpPr>
            <a:spLocks noGrp="1" noRot="1" noChangeAspect="1" noChangeArrowheads="1" noTextEdit="1"/>
          </p:cNvSpPr>
          <p:nvPr>
            <p:ph type="sldImg"/>
          </p:nvPr>
        </p:nvSpPr>
        <p:spPr>
          <a:xfrm>
            <a:off x="2822575" y="519113"/>
            <a:ext cx="3468688" cy="26035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4934" name="Rectangle 4"/>
          <p:cNvSpPr>
            <a:spLocks noGrp="1" noChangeArrowheads="1"/>
          </p:cNvSpPr>
          <p:nvPr>
            <p:ph type="body" idx="1"/>
          </p:nvPr>
        </p:nvSpPr>
        <p:spPr>
          <a:xfrm>
            <a:off x="912445" y="3296456"/>
            <a:ext cx="7290292" cy="31218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440"/>
              </a:spcBef>
              <a:tabLst>
                <a:tab pos="0" algn="l"/>
                <a:tab pos="448695" algn="l"/>
                <a:tab pos="897388" algn="l"/>
                <a:tab pos="1346083" algn="l"/>
                <a:tab pos="1794777" algn="l"/>
                <a:tab pos="2243471" algn="l"/>
                <a:tab pos="2692165" algn="l"/>
                <a:tab pos="3140860" algn="l"/>
                <a:tab pos="3589553" algn="l"/>
                <a:tab pos="4038248" algn="l"/>
                <a:tab pos="4486942" algn="l"/>
                <a:tab pos="4935636" algn="l"/>
                <a:tab pos="5384330" algn="l"/>
                <a:tab pos="5833025" algn="l"/>
                <a:tab pos="6281718" algn="l"/>
                <a:tab pos="6730413" algn="l"/>
                <a:tab pos="7179107" algn="l"/>
                <a:tab pos="7627801" algn="l"/>
                <a:tab pos="8076495" algn="l"/>
                <a:tab pos="8525190" algn="l"/>
                <a:tab pos="8973884" algn="l"/>
              </a:tabLst>
            </a:pPr>
            <a:endParaRPr lang="en-US" altLang="en-US" sz="240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FC4575D-F4AC-4AF7-9C1C-E9507041651D}" type="datetimeFigureOut">
              <a:rPr lang="es-ES" smtClean="0"/>
              <a:t>04/11/2020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2876169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C4575D-F4AC-4AF7-9C1C-E9507041651D}" type="datetimeFigureOut">
              <a:rPr lang="es-ES" smtClean="0"/>
              <a:t>04/11/2020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182877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CFC4575D-F4AC-4AF7-9C1C-E9507041651D}" type="datetimeFigureOut">
              <a:rPr lang="es-ES" smtClean="0"/>
              <a:t>04/11/2020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4268336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FC4575D-F4AC-4AF7-9C1C-E9507041651D}" type="datetimeFigureOut">
              <a:rPr lang="es-ES" smtClean="0"/>
              <a:t>04/11/2020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115467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FC4575D-F4AC-4AF7-9C1C-E9507041651D}" type="datetimeFigureOut">
              <a:rPr lang="es-ES" smtClean="0"/>
              <a:t>04/11/2020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258445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FC4575D-F4AC-4AF7-9C1C-E9507041651D}" type="datetimeFigureOut">
              <a:rPr lang="es-ES" smtClean="0"/>
              <a:t>04/11/2020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441662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C4575D-F4AC-4AF7-9C1C-E9507041651D}" type="datetimeFigureOut">
              <a:rPr lang="es-ES" smtClean="0"/>
              <a:t>04/11/2020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239942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CFC4575D-F4AC-4AF7-9C1C-E9507041651D}" type="datetimeFigureOut">
              <a:rPr lang="es-ES" smtClean="0"/>
              <a:t>04/11/2020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4230515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CFC4575D-F4AC-4AF7-9C1C-E9507041651D}" type="datetimeFigureOut">
              <a:rPr lang="es-ES" smtClean="0"/>
              <a:t>04/11/2020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2478420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C4575D-F4AC-4AF7-9C1C-E9507041651D}" type="datetimeFigureOut">
              <a:rPr lang="es-ES" smtClean="0"/>
              <a:t>04/11/2020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458408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C4575D-F4AC-4AF7-9C1C-E9507041651D}" type="datetimeFigureOut">
              <a:rPr lang="es-ES" smtClean="0"/>
              <a:t>04/11/2020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E0C13DE-4922-4187-ABF4-AD5CED2F30BC}" type="slidenum">
              <a:rPr lang="es-ES" smtClean="0"/>
              <a:t>‹#›</a:t>
            </a:fld>
            <a:endParaRPr lang="es-ES"/>
          </a:p>
        </p:txBody>
      </p:sp>
    </p:spTree>
    <p:extLst>
      <p:ext uri="{BB962C8B-B14F-4D97-AF65-F5344CB8AC3E}">
        <p14:creationId xmlns:p14="http://schemas.microsoft.com/office/powerpoint/2010/main" val="315153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3B8E61D-BE30-4989-A1AF-96C18A660490}"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B51FC84-7D98-463F-8D37-0B738A3E2EB5}" type="slidenum">
              <a:rPr lang="en-US" altLang="en-US"/>
              <a:pPr/>
              <a:t>‹#›</a:t>
            </a:fld>
            <a:endParaRPr lang="en-US" altLang="en-US"/>
          </a:p>
        </p:txBody>
      </p:sp>
    </p:spTree>
    <p:extLst>
      <p:ext uri="{BB962C8B-B14F-4D97-AF65-F5344CB8AC3E}">
        <p14:creationId xmlns:p14="http://schemas.microsoft.com/office/powerpoint/2010/main" val="2638052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AAFCFBA-A2D6-436E-94C1-B0A15CA75742}"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C540507-624D-4701-8C87-B67ADD055F21}" type="slidenum">
              <a:rPr lang="en-US" altLang="en-US"/>
              <a:pPr/>
              <a:t>‹#›</a:t>
            </a:fld>
            <a:endParaRPr lang="en-US" altLang="en-US"/>
          </a:p>
        </p:txBody>
      </p:sp>
    </p:spTree>
    <p:extLst>
      <p:ext uri="{BB962C8B-B14F-4D97-AF65-F5344CB8AC3E}">
        <p14:creationId xmlns:p14="http://schemas.microsoft.com/office/powerpoint/2010/main" val="2888168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A483C0E-2713-4BEE-9E4B-E0C0447966FF}"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7B01FC3-CCB9-4C2C-B8BC-3ABAD8276B16}" type="slidenum">
              <a:rPr lang="en-US" altLang="en-US"/>
              <a:pPr/>
              <a:t>‹#›</a:t>
            </a:fld>
            <a:endParaRPr lang="en-US" altLang="en-US"/>
          </a:p>
        </p:txBody>
      </p:sp>
    </p:spTree>
    <p:extLst>
      <p:ext uri="{BB962C8B-B14F-4D97-AF65-F5344CB8AC3E}">
        <p14:creationId xmlns:p14="http://schemas.microsoft.com/office/powerpoint/2010/main" val="236205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227830B-1318-4A6B-893F-C85455EC9E4A}" type="datetimeFigureOut">
              <a:rPr lang="en-US"/>
              <a:pPr>
                <a:defRPr/>
              </a:pPr>
              <a:t>11/4/2020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AC8FB1C-56F3-4B5D-B351-9F1247A2E71F}" type="slidenum">
              <a:rPr lang="en-US" altLang="en-US"/>
              <a:pPr/>
              <a:t>‹#›</a:t>
            </a:fld>
            <a:endParaRPr lang="en-US" altLang="en-US"/>
          </a:p>
        </p:txBody>
      </p:sp>
    </p:spTree>
    <p:extLst>
      <p:ext uri="{BB962C8B-B14F-4D97-AF65-F5344CB8AC3E}">
        <p14:creationId xmlns:p14="http://schemas.microsoft.com/office/powerpoint/2010/main" val="2305179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5D4DB0E-820E-4C10-A2BF-A76D92BDF754}" type="datetimeFigureOut">
              <a:rPr lang="en-US"/>
              <a:pPr>
                <a:defRPr/>
              </a:pPr>
              <a:t>11/4/2020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386A3DF2-5731-442C-AA6B-6E385ACC17B5}" type="slidenum">
              <a:rPr lang="en-US" altLang="en-US"/>
              <a:pPr/>
              <a:t>‹#›</a:t>
            </a:fld>
            <a:endParaRPr lang="en-US" altLang="en-US"/>
          </a:p>
        </p:txBody>
      </p:sp>
    </p:spTree>
    <p:extLst>
      <p:ext uri="{BB962C8B-B14F-4D97-AF65-F5344CB8AC3E}">
        <p14:creationId xmlns:p14="http://schemas.microsoft.com/office/powerpoint/2010/main" val="677263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C2A9D55-4E2D-4CAD-B000-7069A1C283CA}" type="datetimeFigureOut">
              <a:rPr lang="en-US"/>
              <a:pPr>
                <a:defRPr/>
              </a:pPr>
              <a:t>11/4/2020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AA7F553-6FBE-4311-82BD-7BA003E338EC}" type="slidenum">
              <a:rPr lang="en-US" altLang="en-US"/>
              <a:pPr/>
              <a:t>‹#›</a:t>
            </a:fld>
            <a:endParaRPr lang="en-US" altLang="en-US"/>
          </a:p>
        </p:txBody>
      </p:sp>
    </p:spTree>
    <p:extLst>
      <p:ext uri="{BB962C8B-B14F-4D97-AF65-F5344CB8AC3E}">
        <p14:creationId xmlns:p14="http://schemas.microsoft.com/office/powerpoint/2010/main" val="4165622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BE71553-8A26-484D-8A9F-8064CE0C9133}" type="datetimeFigureOut">
              <a:rPr lang="en-US"/>
              <a:pPr>
                <a:defRPr/>
              </a:pPr>
              <a:t>11/4/2020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777A9235-25FD-4E3F-91B9-F6C51F808761}" type="slidenum">
              <a:rPr lang="en-US" altLang="en-US"/>
              <a:pPr/>
              <a:t>‹#›</a:t>
            </a:fld>
            <a:endParaRPr lang="en-US" altLang="en-US"/>
          </a:p>
        </p:txBody>
      </p:sp>
    </p:spTree>
    <p:extLst>
      <p:ext uri="{BB962C8B-B14F-4D97-AF65-F5344CB8AC3E}">
        <p14:creationId xmlns:p14="http://schemas.microsoft.com/office/powerpoint/2010/main" val="1097500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1C35644-B9B4-4C72-83F6-0895E88A3825}" type="datetimeFigureOut">
              <a:rPr lang="en-US"/>
              <a:pPr>
                <a:defRPr/>
              </a:pPr>
              <a:t>11/4/2020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4856BF3-95E2-451A-A0BB-1618CF98CF15}" type="slidenum">
              <a:rPr lang="en-US" altLang="en-US"/>
              <a:pPr/>
              <a:t>‹#›</a:t>
            </a:fld>
            <a:endParaRPr lang="en-US" altLang="en-US"/>
          </a:p>
        </p:txBody>
      </p:sp>
    </p:spTree>
    <p:extLst>
      <p:ext uri="{BB962C8B-B14F-4D97-AF65-F5344CB8AC3E}">
        <p14:creationId xmlns:p14="http://schemas.microsoft.com/office/powerpoint/2010/main" val="3451237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3AB6297-6F6C-4AA4-B7B3-744B515ECF57}" type="datetimeFigureOut">
              <a:rPr lang="en-US"/>
              <a:pPr>
                <a:defRPr/>
              </a:pPr>
              <a:t>11/4/2020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3468C05-EF36-474A-B5D4-B663F46478AA}" type="slidenum">
              <a:rPr lang="en-US" altLang="en-US"/>
              <a:pPr/>
              <a:t>‹#›</a:t>
            </a:fld>
            <a:endParaRPr lang="en-US" altLang="en-US"/>
          </a:p>
        </p:txBody>
      </p:sp>
    </p:spTree>
    <p:extLst>
      <p:ext uri="{BB962C8B-B14F-4D97-AF65-F5344CB8AC3E}">
        <p14:creationId xmlns:p14="http://schemas.microsoft.com/office/powerpoint/2010/main" val="42306966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B9599F1-6CB3-4106-8735-CE5F893368D5}"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5324B45-909F-4A31-8959-A78835FC72BB}" type="slidenum">
              <a:rPr lang="en-US" altLang="en-US"/>
              <a:pPr/>
              <a:t>‹#›</a:t>
            </a:fld>
            <a:endParaRPr lang="en-US" altLang="en-US"/>
          </a:p>
        </p:txBody>
      </p:sp>
    </p:spTree>
    <p:extLst>
      <p:ext uri="{BB962C8B-B14F-4D97-AF65-F5344CB8AC3E}">
        <p14:creationId xmlns:p14="http://schemas.microsoft.com/office/powerpoint/2010/main" val="1454116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6410E2-D2BB-4967-A06D-4F055FE787DF}"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4F37BF4-F41E-464A-A8C1-96F538BAD004}" type="slidenum">
              <a:rPr lang="en-US" altLang="en-US"/>
              <a:pPr/>
              <a:t>‹#›</a:t>
            </a:fld>
            <a:endParaRPr lang="en-US" altLang="en-US"/>
          </a:p>
        </p:txBody>
      </p:sp>
    </p:spTree>
    <p:extLst>
      <p:ext uri="{BB962C8B-B14F-4D97-AF65-F5344CB8AC3E}">
        <p14:creationId xmlns:p14="http://schemas.microsoft.com/office/powerpoint/2010/main" val="3088852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468B4A6-2D7D-4165-926A-7DA717B5EF0A}"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DE27235-9599-4513-B4CD-F2CA0DFAE039}" type="slidenum">
              <a:rPr lang="en-US" altLang="en-US"/>
              <a:pPr/>
              <a:t>‹#›</a:t>
            </a:fld>
            <a:endParaRPr lang="en-US" altLang="en-US"/>
          </a:p>
        </p:txBody>
      </p:sp>
    </p:spTree>
    <p:extLst>
      <p:ext uri="{BB962C8B-B14F-4D97-AF65-F5344CB8AC3E}">
        <p14:creationId xmlns:p14="http://schemas.microsoft.com/office/powerpoint/2010/main" val="1292246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42D53B8-F786-4F02-B956-D0506A6F42E1}"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8FA43FA-AD20-499F-B37D-916A621B8F47}" type="slidenum">
              <a:rPr lang="en-US" altLang="en-US"/>
              <a:pPr/>
              <a:t>‹#›</a:t>
            </a:fld>
            <a:endParaRPr lang="en-US" altLang="en-US"/>
          </a:p>
        </p:txBody>
      </p:sp>
    </p:spTree>
    <p:extLst>
      <p:ext uri="{BB962C8B-B14F-4D97-AF65-F5344CB8AC3E}">
        <p14:creationId xmlns:p14="http://schemas.microsoft.com/office/powerpoint/2010/main" val="223681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77C76C4-8EC3-41C5-88BD-64B27CA9D0DB}"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4C618C7-6346-4A43-855D-D64E77C44BA6}" type="slidenum">
              <a:rPr lang="en-US" altLang="en-US"/>
              <a:pPr/>
              <a:t>‹#›</a:t>
            </a:fld>
            <a:endParaRPr lang="en-US" altLang="en-US"/>
          </a:p>
        </p:txBody>
      </p:sp>
    </p:spTree>
    <p:extLst>
      <p:ext uri="{BB962C8B-B14F-4D97-AF65-F5344CB8AC3E}">
        <p14:creationId xmlns:p14="http://schemas.microsoft.com/office/powerpoint/2010/main" val="3389471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B2AF9D0-8170-4066-83A3-C4D96E3AB6B9}" type="datetimeFigureOut">
              <a:rPr lang="en-US"/>
              <a:pPr>
                <a:defRPr/>
              </a:pPr>
              <a:t>11/4/2020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3F029E2-5956-4CF7-AC2D-7E160E1C8725}" type="slidenum">
              <a:rPr lang="en-US" altLang="en-US"/>
              <a:pPr/>
              <a:t>‹#›</a:t>
            </a:fld>
            <a:endParaRPr lang="en-US" altLang="en-US"/>
          </a:p>
        </p:txBody>
      </p:sp>
    </p:spTree>
    <p:extLst>
      <p:ext uri="{BB962C8B-B14F-4D97-AF65-F5344CB8AC3E}">
        <p14:creationId xmlns:p14="http://schemas.microsoft.com/office/powerpoint/2010/main" val="867890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C70C528-2AA0-4A10-9E89-955A251BCAD4}" type="datetimeFigureOut">
              <a:rPr lang="en-US"/>
              <a:pPr>
                <a:defRPr/>
              </a:pPr>
              <a:t>11/4/2020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3E720C00-1097-4182-A95F-865AAB48B8CB}" type="slidenum">
              <a:rPr lang="en-US" altLang="en-US"/>
              <a:pPr/>
              <a:t>‹#›</a:t>
            </a:fld>
            <a:endParaRPr lang="en-US" altLang="en-US"/>
          </a:p>
        </p:txBody>
      </p:sp>
    </p:spTree>
    <p:extLst>
      <p:ext uri="{BB962C8B-B14F-4D97-AF65-F5344CB8AC3E}">
        <p14:creationId xmlns:p14="http://schemas.microsoft.com/office/powerpoint/2010/main" val="228504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A8AD7F1-F3D5-43F4-B160-8D9098CDAC7F}" type="datetimeFigureOut">
              <a:rPr lang="en-US"/>
              <a:pPr>
                <a:defRPr/>
              </a:pPr>
              <a:t>11/4/2020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21FEB031-E649-4E8B-B838-FF660A7ACC0A}" type="slidenum">
              <a:rPr lang="en-US" altLang="en-US"/>
              <a:pPr/>
              <a:t>‹#›</a:t>
            </a:fld>
            <a:endParaRPr lang="en-US" altLang="en-US"/>
          </a:p>
        </p:txBody>
      </p:sp>
    </p:spTree>
    <p:extLst>
      <p:ext uri="{BB962C8B-B14F-4D97-AF65-F5344CB8AC3E}">
        <p14:creationId xmlns:p14="http://schemas.microsoft.com/office/powerpoint/2010/main" val="35456159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75A269-7D49-448E-A18F-775B0961A64C}" type="datetimeFigureOut">
              <a:rPr lang="en-US"/>
              <a:pPr>
                <a:defRPr/>
              </a:pPr>
              <a:t>11/4/2020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0DC353EA-6101-4F63-953B-9B78EEC342D2}" type="slidenum">
              <a:rPr lang="en-US" altLang="en-US"/>
              <a:pPr/>
              <a:t>‹#›</a:t>
            </a:fld>
            <a:endParaRPr lang="en-US" altLang="en-US"/>
          </a:p>
        </p:txBody>
      </p:sp>
    </p:spTree>
    <p:extLst>
      <p:ext uri="{BB962C8B-B14F-4D97-AF65-F5344CB8AC3E}">
        <p14:creationId xmlns:p14="http://schemas.microsoft.com/office/powerpoint/2010/main" val="1381092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9D7912A-BA91-45D4-A745-75A33A8AD992}" type="datetimeFigureOut">
              <a:rPr lang="en-US"/>
              <a:pPr>
                <a:defRPr/>
              </a:pPr>
              <a:t>11/4/2020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A0A29D0-D537-4BC3-B869-3DE2A146F22B}" type="slidenum">
              <a:rPr lang="en-US" altLang="en-US"/>
              <a:pPr/>
              <a:t>‹#›</a:t>
            </a:fld>
            <a:endParaRPr lang="en-US" altLang="en-US"/>
          </a:p>
        </p:txBody>
      </p:sp>
    </p:spTree>
    <p:extLst>
      <p:ext uri="{BB962C8B-B14F-4D97-AF65-F5344CB8AC3E}">
        <p14:creationId xmlns:p14="http://schemas.microsoft.com/office/powerpoint/2010/main" val="24100932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C2C06B3-26CA-495C-A81E-375880D468F6}" type="datetimeFigureOut">
              <a:rPr lang="en-US"/>
              <a:pPr>
                <a:defRPr/>
              </a:pPr>
              <a:t>11/4/2020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7299D10-0D35-4347-91C7-3ECF9CBEC9FE}" type="slidenum">
              <a:rPr lang="en-US" altLang="en-US"/>
              <a:pPr/>
              <a:t>‹#›</a:t>
            </a:fld>
            <a:endParaRPr lang="en-US" altLang="en-US"/>
          </a:p>
        </p:txBody>
      </p:sp>
    </p:spTree>
    <p:extLst>
      <p:ext uri="{BB962C8B-B14F-4D97-AF65-F5344CB8AC3E}">
        <p14:creationId xmlns:p14="http://schemas.microsoft.com/office/powerpoint/2010/main" val="434451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634552E-614E-45C1-ABE3-9720FDD96BFA}"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E6C2608-B2C7-4E76-9DE6-06960A5D7268}" type="slidenum">
              <a:rPr lang="en-US" altLang="en-US"/>
              <a:pPr/>
              <a:t>‹#›</a:t>
            </a:fld>
            <a:endParaRPr lang="en-US" altLang="en-US"/>
          </a:p>
        </p:txBody>
      </p:sp>
    </p:spTree>
    <p:extLst>
      <p:ext uri="{BB962C8B-B14F-4D97-AF65-F5344CB8AC3E}">
        <p14:creationId xmlns:p14="http://schemas.microsoft.com/office/powerpoint/2010/main" val="10632967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DEA6E98-CB83-470F-8927-5F027E90E2DE}" type="datetimeFigureOut">
              <a:rPr lang="en-US"/>
              <a:pPr>
                <a:defRPr/>
              </a:pPr>
              <a:t>11/4/2020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7F42B51-BABC-49B0-9D69-BCF9E800EDCB}" type="slidenum">
              <a:rPr lang="en-US" altLang="en-US"/>
              <a:pPr/>
              <a:t>‹#›</a:t>
            </a:fld>
            <a:endParaRPr lang="en-US" altLang="en-US"/>
          </a:p>
        </p:txBody>
      </p:sp>
    </p:spTree>
    <p:extLst>
      <p:ext uri="{BB962C8B-B14F-4D97-AF65-F5344CB8AC3E}">
        <p14:creationId xmlns:p14="http://schemas.microsoft.com/office/powerpoint/2010/main" val="1320629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6"/>
          <p:cNvSpPr>
            <a:spLocks noGrp="1" noChangeArrowheads="1"/>
          </p:cNvSpPr>
          <p:nvPr>
            <p:ph type="dt" sz="half" idx="10"/>
          </p:nvPr>
        </p:nvSpPr>
        <p:spPr/>
        <p:txBody>
          <a:bodyPr/>
          <a:lstStyle>
            <a:lvl1pPr>
              <a:defRPr>
                <a:ea typeface="+mn-ea"/>
              </a:defRPr>
            </a:lvl1pPr>
          </a:lstStyle>
          <a:p>
            <a:pPr>
              <a:defRPr/>
            </a:pPr>
            <a:endParaRPr lang="sr-Latn-CS"/>
          </a:p>
        </p:txBody>
      </p:sp>
      <p:sp>
        <p:nvSpPr>
          <p:cNvPr id="6" name="Footer Placeholder 7"/>
          <p:cNvSpPr>
            <a:spLocks noGrp="1" noChangeArrowheads="1"/>
          </p:cNvSpPr>
          <p:nvPr>
            <p:ph type="ftr" sz="quarter" idx="11"/>
          </p:nvPr>
        </p:nvSpPr>
        <p:spPr/>
        <p:txBody>
          <a:bodyPr/>
          <a:lstStyle>
            <a:lvl1pPr>
              <a:defRPr>
                <a:ea typeface="+mn-ea"/>
              </a:defRPr>
            </a:lvl1pPr>
          </a:lstStyle>
          <a:p>
            <a:pPr>
              <a:defRPr/>
            </a:pPr>
            <a:endParaRPr lang="sr-Latn-CS"/>
          </a:p>
        </p:txBody>
      </p:sp>
      <p:sp>
        <p:nvSpPr>
          <p:cNvPr id="7" name="Slide Number Placeholder 8"/>
          <p:cNvSpPr>
            <a:spLocks noGrp="1" noChangeArrowheads="1"/>
          </p:cNvSpPr>
          <p:nvPr>
            <p:ph type="sldNum" sz="quarter" idx="12"/>
          </p:nvPr>
        </p:nvSpPr>
        <p:spPr/>
        <p:txBody>
          <a:bodyPr/>
          <a:lstStyle>
            <a:lvl1pPr>
              <a:defRPr/>
            </a:lvl1pPr>
          </a:lstStyle>
          <a:p>
            <a:fld id="{46FF6EA4-F009-4291-AC6E-E686275A0819}" type="slidenum">
              <a:rPr lang="sr-Latn-CS" altLang="en-US"/>
              <a:pPr/>
              <a:t>‹#›</a:t>
            </a:fld>
            <a:endParaRPr lang="sr-Latn-CS" altLang="en-US"/>
          </a:p>
        </p:txBody>
      </p:sp>
    </p:spTree>
    <p:extLst>
      <p:ext uri="{BB962C8B-B14F-4D97-AF65-F5344CB8AC3E}">
        <p14:creationId xmlns:p14="http://schemas.microsoft.com/office/powerpoint/2010/main" val="1224896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4575D-F4AC-4AF7-9C1C-E9507041651D}" type="datetimeFigureOut">
              <a:rPr lang="es-ES" smtClean="0"/>
              <a:t>04/11/2020</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C13DE-4922-4187-ABF4-AD5CED2F30BC}" type="slidenum">
              <a:rPr lang="es-ES" smtClean="0"/>
              <a:t>‹#›</a:t>
            </a:fld>
            <a:endParaRPr lang="es-ES"/>
          </a:p>
        </p:txBody>
      </p:sp>
    </p:spTree>
    <p:extLst>
      <p:ext uri="{BB962C8B-B14F-4D97-AF65-F5344CB8AC3E}">
        <p14:creationId xmlns:p14="http://schemas.microsoft.com/office/powerpoint/2010/main" val="3960385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defTabSz="685800" eaLnBrk="1" fontAlgn="auto" hangingPunct="1">
              <a:spcBef>
                <a:spcPts val="0"/>
              </a:spcBef>
              <a:spcAft>
                <a:spcPts val="0"/>
              </a:spcAft>
              <a:defRPr sz="900">
                <a:solidFill>
                  <a:prstClr val="black">
                    <a:tint val="75000"/>
                  </a:prstClr>
                </a:solidFill>
                <a:latin typeface="Calibri" panose="020F0502020204030204"/>
                <a:ea typeface="+mn-ea"/>
              </a:defRPr>
            </a:lvl1pPr>
          </a:lstStyle>
          <a:p>
            <a:pPr>
              <a:defRPr/>
            </a:pPr>
            <a:fld id="{371E4195-9F37-41A7-BC80-2849EC562C6B}" type="datetimeFigureOut">
              <a:rPr lang="en-US"/>
              <a:pPr>
                <a:defRPr/>
              </a:pPr>
              <a:t>11/4/2020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defTabSz="685800" eaLnBrk="1" fontAlgn="auto" hangingPunct="1">
              <a:spcBef>
                <a:spcPts val="0"/>
              </a:spcBef>
              <a:spcAft>
                <a:spcPts val="0"/>
              </a:spcAft>
              <a:defRPr sz="900">
                <a:solidFill>
                  <a:prstClr val="black">
                    <a:tint val="75000"/>
                  </a:prstClr>
                </a:solidFill>
                <a:latin typeface="Calibri" panose="020F0502020204030204"/>
                <a:ea typeface="+mn-ea"/>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defTabSz="685800" eaLnBrk="1" hangingPunct="1">
              <a:defRPr sz="900">
                <a:solidFill>
                  <a:srgbClr val="898989"/>
                </a:solidFill>
                <a:latin typeface="Calibri" pitchFamily="34" charset="0"/>
              </a:defRPr>
            </a:lvl1pPr>
          </a:lstStyle>
          <a:p>
            <a:pPr fontAlgn="base">
              <a:spcBef>
                <a:spcPct val="0"/>
              </a:spcBef>
              <a:spcAft>
                <a:spcPct val="0"/>
              </a:spcAft>
            </a:pPr>
            <a:fld id="{71B3FDB6-E8A0-41EC-A1FE-A45A6986F6A1}" type="slidenum">
              <a:rPr lang="en-US" altLang="en-US">
                <a:ea typeface="SimSun" pitchFamily="2" charset="-122"/>
              </a:rPr>
              <a:pPr fontAlgn="base">
                <a:spcBef>
                  <a:spcPct val="0"/>
                </a:spcBef>
                <a:spcAft>
                  <a:spcPct val="0"/>
                </a:spcAft>
              </a:pPr>
              <a:t>‹#›</a:t>
            </a:fld>
            <a:endParaRPr lang="en-US" altLang="en-US">
              <a:ea typeface="SimSun" pitchFamily="2" charset="-122"/>
            </a:endParaRPr>
          </a:p>
        </p:txBody>
      </p:sp>
    </p:spTree>
    <p:extLst>
      <p:ext uri="{BB962C8B-B14F-4D97-AF65-F5344CB8AC3E}">
        <p14:creationId xmlns:p14="http://schemas.microsoft.com/office/powerpoint/2010/main" val="1691409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914400" eaLnBrk="1" fontAlgn="auto" hangingPunct="1">
              <a:spcBef>
                <a:spcPts val="0"/>
              </a:spcBef>
              <a:spcAft>
                <a:spcPts val="0"/>
              </a:spcAft>
              <a:defRPr sz="1200">
                <a:solidFill>
                  <a:prstClr val="black">
                    <a:tint val="75000"/>
                  </a:prstClr>
                </a:solidFill>
                <a:latin typeface="Calibri"/>
                <a:ea typeface="+mn-ea"/>
              </a:defRPr>
            </a:lvl1pPr>
          </a:lstStyle>
          <a:p>
            <a:pPr>
              <a:defRPr/>
            </a:pPr>
            <a:fld id="{C9B74D9B-61CF-43B9-9EC6-C932253F499F}" type="datetimeFigureOut">
              <a:rPr lang="en-US"/>
              <a:pPr>
                <a:defRPr/>
              </a:pPr>
              <a:t>11/4/2020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914400" eaLnBrk="1" fontAlgn="auto" hangingPunct="1">
              <a:spcBef>
                <a:spcPts val="0"/>
              </a:spcBef>
              <a:spcAft>
                <a:spcPts val="0"/>
              </a:spcAft>
              <a:defRPr sz="1200">
                <a:solidFill>
                  <a:prstClr val="black">
                    <a:tint val="75000"/>
                  </a:prstClr>
                </a:solidFill>
                <a:latin typeface="Calibri"/>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defTabSz="914400" eaLnBrk="1" hangingPunct="1">
              <a:defRPr sz="1200">
                <a:solidFill>
                  <a:srgbClr val="898989"/>
                </a:solidFill>
                <a:latin typeface="Calibri" pitchFamily="34" charset="0"/>
              </a:defRPr>
            </a:lvl1pPr>
          </a:lstStyle>
          <a:p>
            <a:pPr fontAlgn="base">
              <a:spcBef>
                <a:spcPct val="0"/>
              </a:spcBef>
              <a:spcAft>
                <a:spcPct val="0"/>
              </a:spcAft>
            </a:pPr>
            <a:fld id="{68D33D53-D281-4AB1-BB67-6B722DD47135}" type="slidenum">
              <a:rPr lang="en-US" altLang="en-US">
                <a:ea typeface="SimSun" pitchFamily="2" charset="-122"/>
              </a:rPr>
              <a:pPr fontAlgn="base">
                <a:spcBef>
                  <a:spcPct val="0"/>
                </a:spcBef>
                <a:spcAft>
                  <a:spcPct val="0"/>
                </a:spcAft>
              </a:pPr>
              <a:t>‹#›</a:t>
            </a:fld>
            <a:endParaRPr lang="en-US" altLang="en-US">
              <a:ea typeface="SimSun" pitchFamily="2" charset="-122"/>
            </a:endParaRPr>
          </a:p>
        </p:txBody>
      </p:sp>
    </p:spTree>
    <p:extLst>
      <p:ext uri="{BB962C8B-B14F-4D97-AF65-F5344CB8AC3E}">
        <p14:creationId xmlns:p14="http://schemas.microsoft.com/office/powerpoint/2010/main" val="14719923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wmf"/><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emf"/></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emf"/><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3" Type="http://schemas.microsoft.com/office/2007/relationships/hdphoto" Target="../media/hdphoto2.wdp"/><Relationship Id="rId18" Type="http://schemas.microsoft.com/office/2007/relationships/hdphoto" Target="../media/hdphoto4.wdp"/><Relationship Id="rId26" Type="http://schemas.microsoft.com/office/2007/relationships/hdphoto" Target="../media/hdphoto7.wdp"/><Relationship Id="rId39" Type="http://schemas.openxmlformats.org/officeDocument/2006/relationships/image" Target="../media/image57.png"/><Relationship Id="rId3" Type="http://schemas.microsoft.com/office/2007/relationships/hdphoto" Target="../media/hdphoto1.wdp"/><Relationship Id="rId21" Type="http://schemas.openxmlformats.org/officeDocument/2006/relationships/image" Target="../media/image45.png"/><Relationship Id="rId34" Type="http://schemas.openxmlformats.org/officeDocument/2006/relationships/image" Target="../media/image54.png"/><Relationship Id="rId42" Type="http://schemas.microsoft.com/office/2007/relationships/hdphoto" Target="../media/hdphoto13.wdp"/><Relationship Id="rId47" Type="http://schemas.openxmlformats.org/officeDocument/2006/relationships/image" Target="../media/image61.png"/><Relationship Id="rId50" Type="http://schemas.openxmlformats.org/officeDocument/2006/relationships/image" Target="../media/image63.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3.png"/><Relationship Id="rId25" Type="http://schemas.openxmlformats.org/officeDocument/2006/relationships/image" Target="../media/image48.png"/><Relationship Id="rId33" Type="http://schemas.openxmlformats.org/officeDocument/2006/relationships/image" Target="../media/image53.png"/><Relationship Id="rId38" Type="http://schemas.microsoft.com/office/2007/relationships/hdphoto" Target="../media/hdphoto11.wdp"/><Relationship Id="rId46" Type="http://schemas.microsoft.com/office/2007/relationships/hdphoto" Target="../media/hdphoto15.wdp"/><Relationship Id="rId2" Type="http://schemas.openxmlformats.org/officeDocument/2006/relationships/image" Target="../media/image31.png"/><Relationship Id="rId16" Type="http://schemas.microsoft.com/office/2007/relationships/hdphoto" Target="../media/hdphoto3.wdp"/><Relationship Id="rId20" Type="http://schemas.microsoft.com/office/2007/relationships/hdphoto" Target="../media/hdphoto5.wdp"/><Relationship Id="rId29" Type="http://schemas.openxmlformats.org/officeDocument/2006/relationships/image" Target="../media/image50.png"/><Relationship Id="rId41"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24" Type="http://schemas.openxmlformats.org/officeDocument/2006/relationships/image" Target="../media/image47.png"/><Relationship Id="rId32" Type="http://schemas.openxmlformats.org/officeDocument/2006/relationships/image" Target="../media/image52.png"/><Relationship Id="rId37" Type="http://schemas.openxmlformats.org/officeDocument/2006/relationships/image" Target="../media/image56.png"/><Relationship Id="rId40" Type="http://schemas.microsoft.com/office/2007/relationships/hdphoto" Target="../media/hdphoto12.wdp"/><Relationship Id="rId45" Type="http://schemas.openxmlformats.org/officeDocument/2006/relationships/image" Target="../media/image60.png"/><Relationship Id="rId53" Type="http://schemas.openxmlformats.org/officeDocument/2006/relationships/image" Target="../media/image66.png"/><Relationship Id="rId5" Type="http://schemas.openxmlformats.org/officeDocument/2006/relationships/image" Target="../media/image33.png"/><Relationship Id="rId15" Type="http://schemas.openxmlformats.org/officeDocument/2006/relationships/image" Target="../media/image42.png"/><Relationship Id="rId23" Type="http://schemas.openxmlformats.org/officeDocument/2006/relationships/image" Target="../media/image46.png"/><Relationship Id="rId28" Type="http://schemas.microsoft.com/office/2007/relationships/hdphoto" Target="../media/hdphoto8.wdp"/><Relationship Id="rId36" Type="http://schemas.openxmlformats.org/officeDocument/2006/relationships/image" Target="../media/image55.png"/><Relationship Id="rId49" Type="http://schemas.microsoft.com/office/2007/relationships/hdphoto" Target="../media/hdphoto16.wdp"/><Relationship Id="rId10" Type="http://schemas.openxmlformats.org/officeDocument/2006/relationships/image" Target="../media/image38.png"/><Relationship Id="rId19" Type="http://schemas.openxmlformats.org/officeDocument/2006/relationships/image" Target="../media/image44.png"/><Relationship Id="rId31" Type="http://schemas.openxmlformats.org/officeDocument/2006/relationships/image" Target="../media/image51.png"/><Relationship Id="rId44" Type="http://schemas.microsoft.com/office/2007/relationships/hdphoto" Target="../media/hdphoto14.wdp"/><Relationship Id="rId52" Type="http://schemas.openxmlformats.org/officeDocument/2006/relationships/image" Target="../media/image65.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1.png"/><Relationship Id="rId22" Type="http://schemas.microsoft.com/office/2007/relationships/hdphoto" Target="../media/hdphoto6.wdp"/><Relationship Id="rId27" Type="http://schemas.openxmlformats.org/officeDocument/2006/relationships/image" Target="../media/image49.png"/><Relationship Id="rId30" Type="http://schemas.microsoft.com/office/2007/relationships/hdphoto" Target="../media/hdphoto9.wdp"/><Relationship Id="rId35" Type="http://schemas.microsoft.com/office/2007/relationships/hdphoto" Target="../media/hdphoto10.wdp"/><Relationship Id="rId43" Type="http://schemas.openxmlformats.org/officeDocument/2006/relationships/image" Target="../media/image59.png"/><Relationship Id="rId48" Type="http://schemas.openxmlformats.org/officeDocument/2006/relationships/image" Target="../media/image62.png"/><Relationship Id="rId8" Type="http://schemas.openxmlformats.org/officeDocument/2006/relationships/image" Target="../media/image36.png"/><Relationship Id="rId51" Type="http://schemas.openxmlformats.org/officeDocument/2006/relationships/image" Target="../media/image64.png"/></Relationships>
</file>

<file path=ppt/slides/_rels/slide1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hyperlink" Target="https://www.nature.com/articles/s41598-020-71918-7" TargetMode="External"/><Relationship Id="rId1" Type="http://schemas.openxmlformats.org/officeDocument/2006/relationships/slideLayout" Target="../slideLayouts/slideLayout2.xml"/><Relationship Id="rId5" Type="http://schemas.openxmlformats.org/officeDocument/2006/relationships/image" Target="../media/image2.tiff"/><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FA7-2C01-4C6E-A1D4-D1009AE9BFE9}"/>
              </a:ext>
            </a:extLst>
          </p:cNvPr>
          <p:cNvSpPr>
            <a:spLocks noGrp="1"/>
          </p:cNvSpPr>
          <p:nvPr>
            <p:ph type="ctrTitle"/>
          </p:nvPr>
        </p:nvSpPr>
        <p:spPr>
          <a:xfrm>
            <a:off x="685800" y="2768566"/>
            <a:ext cx="7772400" cy="946779"/>
          </a:xfrm>
        </p:spPr>
        <p:txBody>
          <a:bodyPr>
            <a:noAutofit/>
          </a:bodyPr>
          <a:lstStyle/>
          <a:p>
            <a:r>
              <a:rPr lang="sr-Latn-ME" sz="4000" b="1" dirty="0"/>
              <a:t>Enhancing quality and quantity of Vitis genetic resources in AEGIS </a:t>
            </a:r>
            <a:endParaRPr lang="en-GB" sz="4000" b="1" dirty="0"/>
          </a:p>
        </p:txBody>
      </p:sp>
      <p:pic>
        <p:nvPicPr>
          <p:cNvPr id="7" name="Picture 6">
            <a:extLst>
              <a:ext uri="{FF2B5EF4-FFF2-40B4-BE49-F238E27FC236}">
                <a16:creationId xmlns:a16="http://schemas.microsoft.com/office/drawing/2014/main" id="{D11FA7E2-7EC6-43C1-BFB8-0D59C67B1252}"/>
              </a:ext>
            </a:extLst>
          </p:cNvPr>
          <p:cNvPicPr>
            <a:picLocks noChangeAspect="1"/>
          </p:cNvPicPr>
          <p:nvPr/>
        </p:nvPicPr>
        <p:blipFill>
          <a:blip r:embed="rId2"/>
          <a:stretch>
            <a:fillRect/>
          </a:stretch>
        </p:blipFill>
        <p:spPr>
          <a:xfrm>
            <a:off x="2682445" y="110076"/>
            <a:ext cx="2944026" cy="1084641"/>
          </a:xfrm>
          <a:prstGeom prst="rect">
            <a:avLst/>
          </a:prstGeom>
        </p:spPr>
      </p:pic>
      <p:pic>
        <p:nvPicPr>
          <p:cNvPr id="9" name="Picture 0" descr="ECPGRtext_black.tif">
            <a:extLst>
              <a:ext uri="{FF2B5EF4-FFF2-40B4-BE49-F238E27FC236}">
                <a16:creationId xmlns:a16="http://schemas.microsoft.com/office/drawing/2014/main" id="{2DCB581A-A677-4121-93D9-CC794F1473BA}"/>
              </a:ext>
            </a:extLst>
          </p:cNvPr>
          <p:cNvPicPr/>
          <p:nvPr/>
        </p:nvPicPr>
        <p:blipFill>
          <a:blip r:embed="rId3" cstate="screen">
            <a:extLst>
              <a:ext uri="{28A0092B-C50C-407E-A947-70E740481C1C}">
                <a14:useLocalDpi xmlns:a14="http://schemas.microsoft.com/office/drawing/2010/main" val="0"/>
              </a:ext>
            </a:extLst>
          </a:blip>
          <a:stretch>
            <a:fillRect/>
          </a:stretch>
        </p:blipFill>
        <p:spPr>
          <a:xfrm>
            <a:off x="155418" y="25459"/>
            <a:ext cx="1700678" cy="1516737"/>
          </a:xfrm>
          <a:prstGeom prst="rect">
            <a:avLst/>
          </a:prstGeom>
        </p:spPr>
      </p:pic>
      <p:sp>
        <p:nvSpPr>
          <p:cNvPr id="11" name="5 CuadroTexto">
            <a:extLst>
              <a:ext uri="{FF2B5EF4-FFF2-40B4-BE49-F238E27FC236}">
                <a16:creationId xmlns:a16="http://schemas.microsoft.com/office/drawing/2014/main" id="{3C185027-287C-4F05-9C1E-76EC18B7A9F8}"/>
              </a:ext>
            </a:extLst>
          </p:cNvPr>
          <p:cNvSpPr txBox="1"/>
          <p:nvPr/>
        </p:nvSpPr>
        <p:spPr>
          <a:xfrm>
            <a:off x="6790353" y="271190"/>
            <a:ext cx="2131673" cy="430887"/>
          </a:xfrm>
          <a:prstGeom prst="rect">
            <a:avLst/>
          </a:prstGeom>
          <a:noFill/>
        </p:spPr>
        <p:txBody>
          <a:bodyPr wrap="none" lIns="0" tIns="0" rIns="0" bIns="0" rtlCol="0" anchor="ctr" anchorCtr="1">
            <a:spAutoFit/>
          </a:bodyPr>
          <a:lstStyle/>
          <a:p>
            <a:pPr algn="r"/>
            <a:r>
              <a:rPr lang="es-ES" sz="2800" dirty="0">
                <a:ln>
                  <a:solidFill>
                    <a:schemeClr val="accent1">
                      <a:shade val="95000"/>
                      <a:satMod val="105000"/>
                    </a:schemeClr>
                  </a:solidFill>
                </a:ln>
                <a:solidFill>
                  <a:srgbClr val="85A7D1"/>
                </a:solidFill>
                <a:effectLst>
                  <a:outerShdw blurRad="38100" dist="38100" dir="2700000" algn="tl">
                    <a:srgbClr val="000000">
                      <a:alpha val="43137"/>
                    </a:srgbClr>
                  </a:outerShdw>
                </a:effectLst>
                <a:latin typeface="Arial Black" panose="020B0A04020102020204" pitchFamily="34" charset="0"/>
              </a:rPr>
              <a:t>AEG-VIT-IS</a:t>
            </a:r>
            <a:endParaRPr lang="es-ES" dirty="0">
              <a:solidFill>
                <a:schemeClr val="accent1"/>
              </a:solidFill>
              <a:effectLst>
                <a:outerShdw blurRad="38100" dist="38100" dir="2700000" algn="tl">
                  <a:srgbClr val="000000">
                    <a:alpha val="43137"/>
                  </a:srgbClr>
                </a:outerShdw>
              </a:effectLst>
              <a:latin typeface="Swis721 Cn BT" pitchFamily="34" charset="0"/>
            </a:endParaRPr>
          </a:p>
        </p:txBody>
      </p:sp>
      <p:sp>
        <p:nvSpPr>
          <p:cNvPr id="18" name="Title 1">
            <a:extLst>
              <a:ext uri="{FF2B5EF4-FFF2-40B4-BE49-F238E27FC236}">
                <a16:creationId xmlns:a16="http://schemas.microsoft.com/office/drawing/2014/main" id="{A63C2074-49A5-43E9-B6C3-034F5C468380}"/>
              </a:ext>
            </a:extLst>
          </p:cNvPr>
          <p:cNvSpPr txBox="1">
            <a:spLocks/>
          </p:cNvSpPr>
          <p:nvPr/>
        </p:nvSpPr>
        <p:spPr>
          <a:xfrm>
            <a:off x="2682445" y="5289194"/>
            <a:ext cx="4086776" cy="143546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sr-Latn-ME" sz="3200" b="1" dirty="0"/>
          </a:p>
          <a:p>
            <a:r>
              <a:rPr lang="sr-Latn-ME" sz="3200" b="1" dirty="0"/>
              <a:t>prof. dr Vesna Maraš</a:t>
            </a:r>
          </a:p>
          <a:p>
            <a:r>
              <a:rPr lang="sr-Latn-ME" sz="3200" b="1" dirty="0"/>
              <a:t>Montenegro</a:t>
            </a:r>
          </a:p>
          <a:p>
            <a:endParaRPr lang="sr-Latn-ME" sz="2400" b="1" dirty="0"/>
          </a:p>
          <a:p>
            <a:r>
              <a:rPr lang="sr-Latn-ME" sz="2400" b="1" dirty="0"/>
              <a:t>November, 2020</a:t>
            </a:r>
            <a:endParaRPr lang="en-GB" sz="2400" b="1" dirty="0"/>
          </a:p>
        </p:txBody>
      </p:sp>
    </p:spTree>
    <p:extLst>
      <p:ext uri="{BB962C8B-B14F-4D97-AF65-F5344CB8AC3E}">
        <p14:creationId xmlns:p14="http://schemas.microsoft.com/office/powerpoint/2010/main" val="139117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146050"/>
            <a:ext cx="9144000" cy="914400"/>
          </a:xfrm>
          <a:prstGeom prst="rect">
            <a:avLst/>
          </a:prstGeom>
          <a:solidFill>
            <a:srgbClr val="C00000"/>
          </a:solidFill>
          <a:ln>
            <a:solidFill>
              <a:srgbClr val="C00000"/>
            </a:solidFill>
          </a:ln>
        </p:spPr>
        <p:style>
          <a:lnRef idx="3">
            <a:schemeClr val="lt1"/>
          </a:lnRef>
          <a:fillRef idx="1">
            <a:schemeClr val="accent2"/>
          </a:fillRef>
          <a:effectRef idx="1">
            <a:schemeClr val="accent2"/>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FFFFF"/>
                </a:solidFill>
                <a:effectLst/>
                <a:uLnTx/>
                <a:uFillTx/>
                <a:latin typeface="Calibri"/>
                <a:ea typeface="+mn-ea"/>
                <a:cs typeface="Times New Roman" pitchFamily="18" charset="0"/>
              </a:rPr>
              <a:t>MONTENEGRO</a:t>
            </a:r>
            <a:r>
              <a:rPr kumimoji="0" lang="sr-Latn-RS" sz="2400" b="1" i="1" u="none" strike="noStrike" kern="1200" cap="none" spc="0" normalizeH="0" baseline="0" noProof="0" dirty="0">
                <a:ln>
                  <a:noFill/>
                </a:ln>
                <a:solidFill>
                  <a:srgbClr val="FFFFFF"/>
                </a:solidFill>
                <a:effectLst/>
                <a:uLnTx/>
                <a:uFillTx/>
                <a:latin typeface="Calibri"/>
                <a:ea typeface="+mn-ea"/>
                <a:cs typeface="Times New Roman" pitchFamily="18"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sr-Latn-RS" sz="2400" b="1" i="1" u="none" strike="noStrike" kern="1200" cap="none" spc="0" normalizeH="0" baseline="0" noProof="0" dirty="0">
                <a:ln>
                  <a:noFill/>
                </a:ln>
                <a:solidFill>
                  <a:srgbClr val="FFFFFF"/>
                </a:solidFill>
                <a:effectLst/>
                <a:uLnTx/>
                <a:uFillTx/>
                <a:latin typeface="Calibri"/>
                <a:ea typeface="+mn-ea"/>
                <a:cs typeface="Times New Roman" pitchFamily="18" charset="0"/>
              </a:rPr>
              <a:t>COUNTRY OF GREAT WINES</a:t>
            </a:r>
          </a:p>
        </p:txBody>
      </p:sp>
      <p:pic>
        <p:nvPicPr>
          <p:cNvPr id="6553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78" y="914400"/>
            <a:ext cx="1700721" cy="184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5791200" y="5103813"/>
            <a:ext cx="3276600" cy="1754187"/>
          </a:xfrm>
          <a:prstGeom prst="rect">
            <a:avLst/>
          </a:prstGeom>
          <a:solidFill>
            <a:schemeClr val="bg2">
              <a:lumMod val="20000"/>
              <a:lumOff val="80000"/>
            </a:schemeClr>
          </a:solidFill>
          <a:ln w="19050">
            <a:noFill/>
          </a:ln>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2F2B20"/>
                </a:solidFill>
                <a:effectLst/>
                <a:uLnTx/>
                <a:uFillTx/>
                <a:latin typeface="Calibri"/>
                <a:ea typeface="SimSun" pitchFamily="2" charset="-122"/>
                <a:cs typeface="Arial" panose="020B0604020202020204" pitchFamily="34" charset="0"/>
              </a:rPr>
              <a:t>Size: 13 812 km²</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2F2B20"/>
                </a:solidFill>
                <a:effectLst/>
                <a:uLnTx/>
                <a:uFillTx/>
                <a:latin typeface="Calibri"/>
                <a:ea typeface="SimSun" pitchFamily="2" charset="-122"/>
                <a:cs typeface="Arial" panose="020B0604020202020204" pitchFamily="34" charset="0"/>
              </a:rPr>
              <a:t>Population: 620 029</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2F2B20"/>
                </a:solidFill>
                <a:effectLst/>
                <a:uLnTx/>
                <a:uFillTx/>
                <a:latin typeface="Calibri"/>
                <a:ea typeface="SimSun" pitchFamily="2" charset="-122"/>
                <a:cs typeface="Arial" panose="020B0604020202020204" pitchFamily="34" charset="0"/>
              </a:rPr>
              <a:t>Length of the coast: 316 km</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2F2B20"/>
                </a:solidFill>
                <a:effectLst/>
                <a:uLnTx/>
                <a:uFillTx/>
                <a:latin typeface="Calibri"/>
                <a:ea typeface="SimSun" pitchFamily="2" charset="-122"/>
                <a:cs typeface="Arial" panose="020B0604020202020204" pitchFamily="34" charset="0"/>
              </a:rPr>
              <a:t>Montenegro is a candidate country for membership of the EU</a:t>
            </a:r>
          </a:p>
        </p:txBody>
      </p:sp>
      <p:pic>
        <p:nvPicPr>
          <p:cNvPr id="3" name="Picture 2"/>
          <p:cNvPicPr>
            <a:picLocks noChangeAspect="1"/>
          </p:cNvPicPr>
          <p:nvPr/>
        </p:nvPicPr>
        <p:blipFill>
          <a:blip r:embed="rId5" cstate="print"/>
          <a:stretch>
            <a:fillRect/>
          </a:stretch>
        </p:blipFill>
        <p:spPr>
          <a:xfrm rot="21102315">
            <a:off x="8152312" y="-98171"/>
            <a:ext cx="957764" cy="1110740"/>
          </a:xfrm>
          <a:prstGeom prst="ellipse">
            <a:avLst/>
          </a:prstGeom>
          <a:ln>
            <a:noFill/>
          </a:ln>
          <a:effectLst>
            <a:softEdge rad="112500"/>
          </a:effectLst>
        </p:spPr>
      </p:pic>
    </p:spTree>
    <p:extLst>
      <p:ext uri="{BB962C8B-B14F-4D97-AF65-F5344CB8AC3E}">
        <p14:creationId xmlns:p14="http://schemas.microsoft.com/office/powerpoint/2010/main" val="5528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t="6033"/>
          <a:stretch/>
        </p:blipFill>
        <p:spPr>
          <a:xfrm>
            <a:off x="7086600" y="207963"/>
            <a:ext cx="2000250" cy="1808162"/>
          </a:xfrm>
          <a:prstGeom prst="rect">
            <a:avLst/>
          </a:prstGeom>
          <a:solidFill>
            <a:schemeClr val="accent6">
              <a:lumMod val="20000"/>
              <a:lumOff val="80000"/>
            </a:schemeClr>
          </a:solidFill>
          <a:ln w="57150">
            <a:solidFill>
              <a:schemeClr val="accent6">
                <a:lumMod val="20000"/>
                <a:lumOff val="80000"/>
              </a:schemeClr>
            </a:solidFill>
          </a:ln>
        </p:spPr>
      </p:pic>
      <p:pic>
        <p:nvPicPr>
          <p:cNvPr id="10" name="Picture 9"/>
          <p:cNvPicPr>
            <a:picLocks noChangeAspect="1"/>
          </p:cNvPicPr>
          <p:nvPr/>
        </p:nvPicPr>
        <p:blipFill rotWithShape="1">
          <a:blip r:embed="rId3"/>
          <a:srcRect l="8334" t="61127" r="60469" b="1"/>
          <a:stretch/>
        </p:blipFill>
        <p:spPr>
          <a:xfrm>
            <a:off x="7183438" y="2201863"/>
            <a:ext cx="1806575" cy="2027237"/>
          </a:xfrm>
          <a:prstGeom prst="rect">
            <a:avLst/>
          </a:prstGeom>
          <a:ln w="76200">
            <a:solidFill>
              <a:schemeClr val="accent6">
                <a:lumMod val="20000"/>
                <a:lumOff val="80000"/>
              </a:schemeClr>
            </a:solidFill>
          </a:ln>
        </p:spPr>
      </p:pic>
      <p:pic>
        <p:nvPicPr>
          <p:cNvPr id="11" name="Picture 10"/>
          <p:cNvPicPr>
            <a:picLocks noChangeAspect="1"/>
          </p:cNvPicPr>
          <p:nvPr/>
        </p:nvPicPr>
        <p:blipFill rotWithShape="1">
          <a:blip r:embed="rId3"/>
          <a:srcRect l="43511" t="45134" r="29849" b="15733"/>
          <a:stretch/>
        </p:blipFill>
        <p:spPr>
          <a:xfrm>
            <a:off x="7412038" y="4414838"/>
            <a:ext cx="1674812" cy="2149475"/>
          </a:xfrm>
          <a:prstGeom prst="rect">
            <a:avLst/>
          </a:prstGeom>
          <a:ln w="76200">
            <a:solidFill>
              <a:schemeClr val="accent6">
                <a:lumMod val="20000"/>
                <a:lumOff val="80000"/>
              </a:schemeClr>
            </a:solidFill>
          </a:ln>
        </p:spPr>
      </p:pic>
      <p:sp>
        <p:nvSpPr>
          <p:cNvPr id="7" name="Rectangle 6"/>
          <p:cNvSpPr>
            <a:spLocks noChangeArrowheads="1"/>
          </p:cNvSpPr>
          <p:nvPr/>
        </p:nvSpPr>
        <p:spPr bwMode="auto">
          <a:xfrm>
            <a:off x="233363" y="1189038"/>
            <a:ext cx="6686550" cy="2147384"/>
          </a:xfrm>
          <a:prstGeom prst="rect">
            <a:avLst/>
          </a:prstGeom>
          <a:solidFill>
            <a:schemeClr val="bg1">
              <a:alpha val="29000"/>
            </a:schemeClr>
          </a:solidFill>
          <a:ln w="9360">
            <a:noFill/>
            <a:miter lim="800000"/>
            <a:headEnd/>
            <a:tailEnd/>
          </a:ln>
          <a:effectLst/>
        </p:spPr>
        <p:txBody>
          <a:bodyPr wrap="square" lIns="90000" tIns="46800" rIns="90000" bIns="46800">
            <a:spAutoFit/>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1pPr>
            <a:lvl2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panose="020B0604020202020204" pitchFamily="34" charset="0"/>
                <a:ea typeface="SimSun" panose="02010600030101010101" pitchFamily="2" charset="-122"/>
              </a:defRPr>
            </a:lvl9pPr>
          </a:lstStyle>
          <a:p>
            <a:pPr marL="171450" indent="-171450" algn="just" defTabSz="685800" eaLnBrk="0" fontAlgn="base" hangingPunct="0">
              <a:lnSpc>
                <a:spcPct val="90000"/>
              </a:lnSpc>
              <a:spcBef>
                <a:spcPts val="750"/>
              </a:spcBef>
              <a:spcAft>
                <a:spcPct val="0"/>
              </a:spcAft>
              <a:buFont typeface="Arial" panose="020B0604020202020204" pitchFamily="34" charset="0"/>
              <a:buChar char="•"/>
              <a:tabLst/>
              <a:defRPr/>
            </a:pPr>
            <a:r>
              <a:rPr lang="en-GB" dirty="0">
                <a:solidFill>
                  <a:srgbClr val="2F2B20"/>
                </a:solidFill>
                <a:latin typeface="Calibri"/>
                <a:cs typeface="Times New Roman" panose="02020603050405020304" pitchFamily="18" charset="0"/>
              </a:rPr>
              <a:t>The culture of grapevine growing in Montenegro dates back from the Hellenistic period</a:t>
            </a:r>
          </a:p>
          <a:p>
            <a:pPr marL="171450" indent="-171450" algn="just" defTabSz="685800" eaLnBrk="0" fontAlgn="base" hangingPunct="0">
              <a:lnSpc>
                <a:spcPct val="90000"/>
              </a:lnSpc>
              <a:spcBef>
                <a:spcPts val="750"/>
              </a:spcBef>
              <a:spcAft>
                <a:spcPct val="0"/>
              </a:spcAft>
              <a:buFont typeface="Arial" panose="020B0604020202020204" pitchFamily="34" charset="0"/>
              <a:buChar char="•"/>
              <a:tabLst/>
              <a:defRPr/>
            </a:pPr>
            <a:r>
              <a:rPr lang="en-GB" dirty="0">
                <a:solidFill>
                  <a:srgbClr val="2F2B20"/>
                </a:solidFill>
                <a:latin typeface="Calibri"/>
                <a:cs typeface="Times New Roman" panose="02020603050405020304" pitchFamily="18" charset="0"/>
              </a:rPr>
              <a:t>For centuries wine has been a part of Montenegrin tradition, religion, culture and customs</a:t>
            </a:r>
          </a:p>
          <a:p>
            <a:pPr marL="171450" indent="-171450" algn="just" defTabSz="685800" eaLnBrk="0" fontAlgn="base" hangingPunct="0">
              <a:lnSpc>
                <a:spcPct val="90000"/>
              </a:lnSpc>
              <a:spcBef>
                <a:spcPts val="750"/>
              </a:spcBef>
              <a:spcAft>
                <a:spcPct val="0"/>
              </a:spcAft>
              <a:buFont typeface="Arial" panose="020B0604020202020204" pitchFamily="34" charset="0"/>
              <a:buChar char="•"/>
              <a:tabLst/>
              <a:defRPr/>
            </a:pPr>
            <a:r>
              <a:rPr lang="sr-Cyrl-CS" dirty="0">
                <a:solidFill>
                  <a:srgbClr val="2F2B20"/>
                </a:solidFill>
                <a:latin typeface="Calibri"/>
                <a:cs typeface="Times New Roman" panose="02020603050405020304" pitchFamily="18" charset="0"/>
              </a:rPr>
              <a:t>Au</a:t>
            </a:r>
            <a:r>
              <a:rPr lang="en-GB" dirty="0" err="1">
                <a:solidFill>
                  <a:srgbClr val="2F2B20"/>
                </a:solidFill>
                <a:latin typeface="Calibri"/>
                <a:cs typeface="Times New Roman" panose="02020603050405020304" pitchFamily="18" charset="0"/>
              </a:rPr>
              <a:t>tochthonous</a:t>
            </a:r>
            <a:r>
              <a:rPr lang="en-GB" dirty="0">
                <a:solidFill>
                  <a:srgbClr val="2F2B20"/>
                </a:solidFill>
                <a:latin typeface="Calibri"/>
                <a:cs typeface="Times New Roman" panose="02020603050405020304" pitchFamily="18" charset="0"/>
              </a:rPr>
              <a:t> grapevine varieties</a:t>
            </a:r>
            <a:r>
              <a:rPr lang="en-US" dirty="0">
                <a:solidFill>
                  <a:srgbClr val="2F2B20"/>
                </a:solidFill>
                <a:latin typeface="Calibri"/>
                <a:cs typeface="Times New Roman" panose="02020603050405020304" pitchFamily="18" charset="0"/>
              </a:rPr>
              <a:t> (dominant) </a:t>
            </a:r>
            <a:endParaRPr lang="en-GB" dirty="0">
              <a:solidFill>
                <a:srgbClr val="2F2B20"/>
              </a:solidFill>
              <a:latin typeface="Calibri"/>
              <a:cs typeface="Times New Roman" panose="02020603050405020304" pitchFamily="18" charset="0"/>
            </a:endParaRPr>
          </a:p>
          <a:p>
            <a:pPr marL="171450" indent="-171450" algn="just" defTabSz="685800" eaLnBrk="0" fontAlgn="base" hangingPunct="0">
              <a:lnSpc>
                <a:spcPct val="90000"/>
              </a:lnSpc>
              <a:spcBef>
                <a:spcPts val="750"/>
              </a:spcBef>
              <a:spcAft>
                <a:spcPct val="0"/>
              </a:spcAft>
              <a:buFont typeface="Arial" panose="020B0604020202020204" pitchFamily="34" charset="0"/>
              <a:buChar char="•"/>
              <a:tabLst/>
              <a:defRPr/>
            </a:pPr>
            <a:r>
              <a:rPr lang="en-GB" dirty="0">
                <a:solidFill>
                  <a:srgbClr val="2F2B20"/>
                </a:solidFill>
                <a:latin typeface="Calibri"/>
                <a:cs typeface="Times New Roman" panose="02020603050405020304" pitchFamily="18" charset="0"/>
              </a:rPr>
              <a:t>Climate and soil (terroir) - very favourable for the production of grapes and wine</a:t>
            </a:r>
          </a:p>
        </p:txBody>
      </p:sp>
      <p:pic>
        <p:nvPicPr>
          <p:cNvPr id="675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363" y="4324350"/>
            <a:ext cx="2011362"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4" descr="Picture 006"/>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2362200" y="4324350"/>
            <a:ext cx="2098675"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8200" y="4324350"/>
            <a:ext cx="2611438" cy="2239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38215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Box 10"/>
          <p:cNvSpPr txBox="1">
            <a:spLocks noChangeArrowheads="1"/>
          </p:cNvSpPr>
          <p:nvPr/>
        </p:nvSpPr>
        <p:spPr bwMode="auto">
          <a:xfrm>
            <a:off x="76200" y="334963"/>
            <a:ext cx="4343400" cy="6188075"/>
          </a:xfrm>
          <a:prstGeom prst="rect">
            <a:avLst/>
          </a:prstGeom>
          <a:solidFill>
            <a:schemeClr val="bg1">
              <a:alpha val="29000"/>
            </a:schemeClr>
          </a:solidFill>
          <a:ln>
            <a:noFill/>
          </a:ln>
        </p:spPr>
        <p:txBody>
          <a:bodyPr>
            <a:spAutoFit/>
          </a:bodyPr>
          <a:lstStyle>
            <a:lvl1pPr>
              <a:defRPr>
                <a:solidFill>
                  <a:schemeClr val="bg1"/>
                </a:solidFill>
                <a:latin typeface="Arial" pitchFamily="34" charset="0"/>
                <a:ea typeface="SimSun" pitchFamily="2" charset="-122"/>
              </a:defRPr>
            </a:lvl1pPr>
            <a:lvl2pPr>
              <a:defRPr>
                <a:solidFill>
                  <a:schemeClr val="bg1"/>
                </a:solidFill>
                <a:latin typeface="Arial" pitchFamily="34" charset="0"/>
                <a:ea typeface="SimSun" pitchFamily="2" charset="-122"/>
              </a:defRPr>
            </a:lvl2pPr>
            <a:lvl3pPr>
              <a:defRPr>
                <a:solidFill>
                  <a:schemeClr val="bg1"/>
                </a:solidFill>
                <a:latin typeface="Arial" pitchFamily="34" charset="0"/>
                <a:ea typeface="SimSun" pitchFamily="2" charset="-122"/>
              </a:defRPr>
            </a:lvl3pPr>
            <a:lvl4pPr>
              <a:defRPr>
                <a:solidFill>
                  <a:schemeClr val="bg1"/>
                </a:solidFill>
                <a:latin typeface="Arial" pitchFamily="34" charset="0"/>
                <a:ea typeface="SimSun" pitchFamily="2" charset="-122"/>
              </a:defRPr>
            </a:lvl4pPr>
            <a:lvl5pPr>
              <a:defRPr>
                <a:solidFill>
                  <a:schemeClr val="bg1"/>
                </a:solidFill>
                <a:latin typeface="Arial" pitchFamily="34" charset="0"/>
                <a:ea typeface="SimSun" pitchFamily="2" charset="-122"/>
              </a:defRPr>
            </a:lvl5pPr>
            <a:lvl6pPr marL="2514600" indent="-228600" eaLnBrk="0" fontAlgn="base" hangingPunct="0">
              <a:spcBef>
                <a:spcPct val="0"/>
              </a:spcBef>
              <a:spcAft>
                <a:spcPct val="0"/>
              </a:spcAft>
              <a:defRPr>
                <a:solidFill>
                  <a:schemeClr val="bg1"/>
                </a:solidFill>
                <a:latin typeface="Arial" pitchFamily="34" charset="0"/>
                <a:ea typeface="SimSun" pitchFamily="2" charset="-122"/>
              </a:defRPr>
            </a:lvl6pPr>
            <a:lvl7pPr marL="2971800" indent="-228600" eaLnBrk="0" fontAlgn="base" hangingPunct="0">
              <a:spcBef>
                <a:spcPct val="0"/>
              </a:spcBef>
              <a:spcAft>
                <a:spcPct val="0"/>
              </a:spcAft>
              <a:defRPr>
                <a:solidFill>
                  <a:schemeClr val="bg1"/>
                </a:solidFill>
                <a:latin typeface="Arial" pitchFamily="34" charset="0"/>
                <a:ea typeface="SimSun" pitchFamily="2" charset="-122"/>
              </a:defRPr>
            </a:lvl7pPr>
            <a:lvl8pPr marL="3429000" indent="-228600" eaLnBrk="0" fontAlgn="base" hangingPunct="0">
              <a:spcBef>
                <a:spcPct val="0"/>
              </a:spcBef>
              <a:spcAft>
                <a:spcPct val="0"/>
              </a:spcAft>
              <a:defRPr>
                <a:solidFill>
                  <a:schemeClr val="bg1"/>
                </a:solidFill>
                <a:latin typeface="Arial" pitchFamily="34" charset="0"/>
                <a:ea typeface="SimSun" pitchFamily="2" charset="-122"/>
              </a:defRPr>
            </a:lvl8pPr>
            <a:lvl9pPr marL="3886200" indent="-228600" eaLnBrk="0" fontAlgn="base" hangingPunct="0">
              <a:spcBef>
                <a:spcPct val="0"/>
              </a:spcBef>
              <a:spcAft>
                <a:spcPct val="0"/>
              </a:spcAft>
              <a:defRPr>
                <a:solidFill>
                  <a:schemeClr val="bg1"/>
                </a:solidFill>
                <a:latin typeface="Arial" pitchFamily="34" charset="0"/>
                <a:ea typeface="SimSun" pitchFamily="2" charset="-122"/>
              </a:defRPr>
            </a:lvl9pPr>
          </a:lstStyle>
          <a:p>
            <a:pPr algn="ctr" fontAlgn="base">
              <a:spcBef>
                <a:spcPct val="0"/>
              </a:spcBef>
              <a:spcAft>
                <a:spcPct val="0"/>
              </a:spcAft>
              <a:defRPr/>
            </a:pPr>
            <a:r>
              <a:rPr lang="en-US" altLang="en-US" b="1" dirty="0">
                <a:solidFill>
                  <a:srgbClr val="2F2B20"/>
                </a:solidFill>
                <a:latin typeface="Calibri"/>
                <a:ea typeface="PMingLiU" pitchFamily="18" charset="-120"/>
                <a:cs typeface="Arial" panose="020B0604020202020204" pitchFamily="34" charset="0"/>
              </a:rPr>
              <a:t>"13. </a:t>
            </a:r>
            <a:r>
              <a:rPr lang="sr-Latn-ME" altLang="en-US" b="1" dirty="0">
                <a:solidFill>
                  <a:srgbClr val="2F2B20"/>
                </a:solidFill>
                <a:latin typeface="Calibri"/>
                <a:ea typeface="PMingLiU" pitchFamily="18" charset="-120"/>
                <a:cs typeface="Arial" panose="020B0604020202020204" pitchFamily="34" charset="0"/>
              </a:rPr>
              <a:t>j</a:t>
            </a:r>
            <a:r>
              <a:rPr lang="en-US" altLang="en-US" b="1" dirty="0">
                <a:solidFill>
                  <a:srgbClr val="2F2B20"/>
                </a:solidFill>
                <a:latin typeface="Calibri"/>
                <a:ea typeface="PMingLiU" pitchFamily="18" charset="-120"/>
                <a:cs typeface="Arial" panose="020B0604020202020204" pitchFamily="34" charset="0"/>
              </a:rPr>
              <a:t>ul Plantaže "</a:t>
            </a:r>
            <a:r>
              <a:rPr lang="en-US" altLang="en-US" b="1" dirty="0" err="1">
                <a:solidFill>
                  <a:srgbClr val="2F2B20"/>
                </a:solidFill>
                <a:latin typeface="Calibri"/>
                <a:ea typeface="PMingLiU" pitchFamily="18" charset="-120"/>
                <a:cs typeface="Arial" panose="020B0604020202020204" pitchFamily="34" charset="0"/>
              </a:rPr>
              <a:t>a.d.</a:t>
            </a:r>
            <a:r>
              <a:rPr lang="en-US" altLang="en-US" b="1" dirty="0">
                <a:solidFill>
                  <a:srgbClr val="2F2B20"/>
                </a:solidFill>
                <a:latin typeface="Calibri"/>
                <a:ea typeface="PMingLiU" pitchFamily="18" charset="-120"/>
                <a:cs typeface="Arial" pitchFamily="34" charset="0"/>
              </a:rPr>
              <a:t> -</a:t>
            </a:r>
          </a:p>
          <a:p>
            <a:pPr algn="ctr" fontAlgn="base">
              <a:spcBef>
                <a:spcPct val="0"/>
              </a:spcBef>
              <a:spcAft>
                <a:spcPct val="0"/>
              </a:spcAft>
              <a:defRPr/>
            </a:pPr>
            <a:r>
              <a:rPr lang="en-US" altLang="en-US" b="1" dirty="0">
                <a:solidFill>
                  <a:srgbClr val="2F2B20"/>
                </a:solidFill>
                <a:latin typeface="Calibri"/>
                <a:ea typeface="PMingLiU" pitchFamily="18" charset="-120"/>
                <a:cs typeface="Arial" pitchFamily="34" charset="0"/>
              </a:rPr>
              <a:t>   the </a:t>
            </a:r>
            <a:r>
              <a:rPr lang="sr-Latn-CS" altLang="en-US" b="1" dirty="0">
                <a:solidFill>
                  <a:srgbClr val="2F2B20"/>
                </a:solidFill>
                <a:latin typeface="Calibri"/>
                <a:ea typeface="PMingLiU" pitchFamily="18" charset="-120"/>
                <a:cs typeface="Arial" panose="020B0604020202020204" pitchFamily="34" charset="0"/>
              </a:rPr>
              <a:t>biggest</a:t>
            </a:r>
            <a:r>
              <a:rPr lang="en-US" altLang="en-US" b="1" dirty="0">
                <a:solidFill>
                  <a:srgbClr val="2F2B20"/>
                </a:solidFill>
                <a:latin typeface="Calibri"/>
                <a:ea typeface="PMingLiU" pitchFamily="18" charset="-120"/>
                <a:cs typeface="Arial" pitchFamily="34" charset="0"/>
              </a:rPr>
              <a:t> producer of grapes and wines in Montenegro </a:t>
            </a:r>
          </a:p>
          <a:p>
            <a:pPr algn="ctr" fontAlgn="base">
              <a:spcBef>
                <a:spcPct val="0"/>
              </a:spcBef>
              <a:spcAft>
                <a:spcPct val="0"/>
              </a:spcAft>
              <a:defRPr/>
            </a:pPr>
            <a:endParaRPr lang="en-US" altLang="en-US" dirty="0">
              <a:solidFill>
                <a:srgbClr val="2F2B20"/>
              </a:solidFill>
              <a:latin typeface="Calibri"/>
              <a:ea typeface="PMingLiU" pitchFamily="18" charset="-120"/>
              <a:cs typeface="Arial" pitchFamily="34" charset="0"/>
            </a:endParaRPr>
          </a:p>
          <a:p>
            <a:pPr algn="ctr" fontAlgn="base">
              <a:spcBef>
                <a:spcPct val="0"/>
              </a:spcBef>
              <a:spcAft>
                <a:spcPct val="0"/>
              </a:spcAft>
              <a:defRPr/>
            </a:pPr>
            <a:r>
              <a:rPr lang="en-US" altLang="en-US" dirty="0">
                <a:solidFill>
                  <a:srgbClr val="2F2B20"/>
                </a:solidFill>
                <a:latin typeface="Calibri"/>
                <a:ea typeface="PMingLiU" pitchFamily="18" charset="-120"/>
                <a:cs typeface="Arial" pitchFamily="34" charset="0"/>
              </a:rPr>
              <a:t>The largest vineyard in Europe in one complex with a surface of 2310 ha</a:t>
            </a:r>
            <a:endParaRPr lang="sr-Latn-CS" altLang="en-US" dirty="0">
              <a:solidFill>
                <a:srgbClr val="2F2B20"/>
              </a:solidFill>
              <a:latin typeface="Calibri"/>
              <a:ea typeface="PMingLiU" pitchFamily="18" charset="-120"/>
              <a:cs typeface="Arial" pitchFamily="34" charset="0"/>
            </a:endParaRPr>
          </a:p>
          <a:p>
            <a:pPr algn="ctr" fontAlgn="base">
              <a:spcBef>
                <a:spcPct val="0"/>
              </a:spcBef>
              <a:spcAft>
                <a:spcPct val="0"/>
              </a:spcAft>
              <a:defRPr/>
            </a:pPr>
            <a:endParaRPr lang="sr-Latn-CS" altLang="en-US" dirty="0">
              <a:solidFill>
                <a:srgbClr val="2F2B20"/>
              </a:solidFill>
              <a:latin typeface="Calibri"/>
              <a:ea typeface="PMingLiU" pitchFamily="18" charset="-120"/>
              <a:cs typeface="Arial" pitchFamily="34" charset="0"/>
            </a:endParaRP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About 11 million of vines</a:t>
            </a: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22,000 t of table and wine grapes</a:t>
            </a: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1.5 million k</a:t>
            </a:r>
            <a:r>
              <a:rPr lang="sr-Latn-CS" altLang="en-US" dirty="0">
                <a:solidFill>
                  <a:srgbClr val="2F2B20"/>
                </a:solidFill>
                <a:latin typeface="Calibri"/>
                <a:ea typeface="PMingLiU" pitchFamily="18" charset="-120"/>
                <a:cs typeface="Arial" panose="020B0604020202020204" pitchFamily="34" charset="0"/>
              </a:rPr>
              <a:t>g</a:t>
            </a:r>
            <a:r>
              <a:rPr lang="en-US" altLang="en-US" dirty="0">
                <a:solidFill>
                  <a:srgbClr val="2F2B20"/>
                </a:solidFill>
                <a:latin typeface="Calibri"/>
                <a:ea typeface="PMingLiU" pitchFamily="18" charset="-120"/>
                <a:cs typeface="Arial" pitchFamily="34" charset="0"/>
              </a:rPr>
              <a:t> of peach</a:t>
            </a: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10 000 olive trees</a:t>
            </a: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1 million vintage </a:t>
            </a:r>
            <a:r>
              <a:rPr lang="sr-Latn-CS" altLang="en-US" dirty="0">
                <a:solidFill>
                  <a:srgbClr val="2F2B20"/>
                </a:solidFill>
                <a:latin typeface="Calibri"/>
                <a:ea typeface="PMingLiU" pitchFamily="18" charset="-120"/>
                <a:cs typeface="Arial" panose="020B0604020202020204" pitchFamily="34" charset="0"/>
              </a:rPr>
              <a:t>grafts</a:t>
            </a: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100 tons of trout</a:t>
            </a:r>
          </a:p>
          <a:p>
            <a:pPr algn="ctr" fontAlgn="base">
              <a:spcBef>
                <a:spcPct val="0"/>
              </a:spcBef>
              <a:spcAft>
                <a:spcPct val="0"/>
              </a:spcAft>
              <a:defRPr/>
            </a:pPr>
            <a:endParaRPr lang="en-US" altLang="en-US" dirty="0">
              <a:solidFill>
                <a:srgbClr val="2F2B20"/>
              </a:solidFill>
              <a:latin typeface="Calibri"/>
              <a:ea typeface="PMingLiU" pitchFamily="18" charset="-120"/>
              <a:cs typeface="Arial" pitchFamily="34" charset="0"/>
            </a:endParaRP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 3 wine cellars: "</a:t>
            </a:r>
            <a:r>
              <a:rPr lang="en-US" altLang="en-US" dirty="0" err="1">
                <a:solidFill>
                  <a:srgbClr val="2F2B20"/>
                </a:solidFill>
                <a:latin typeface="Calibri"/>
                <a:ea typeface="PMingLiU" pitchFamily="18" charset="-120"/>
                <a:cs typeface="Arial" panose="020B0604020202020204" pitchFamily="34" charset="0"/>
              </a:rPr>
              <a:t>Ćemovsko</a:t>
            </a:r>
            <a:r>
              <a:rPr lang="en-US" altLang="en-US" dirty="0">
                <a:solidFill>
                  <a:srgbClr val="2F2B20"/>
                </a:solidFill>
                <a:latin typeface="Calibri"/>
                <a:ea typeface="PMingLiU" pitchFamily="18" charset="-120"/>
                <a:cs typeface="Arial" panose="020B0604020202020204" pitchFamily="34" charset="0"/>
              </a:rPr>
              <a:t> </a:t>
            </a:r>
            <a:r>
              <a:rPr lang="sr-Latn-CS" altLang="en-US" dirty="0">
                <a:solidFill>
                  <a:srgbClr val="2F2B20"/>
                </a:solidFill>
                <a:latin typeface="Calibri"/>
                <a:ea typeface="PMingLiU" pitchFamily="18" charset="-120"/>
                <a:cs typeface="Arial" panose="020B0604020202020204" pitchFamily="34" charset="0"/>
              </a:rPr>
              <a:t>Field</a:t>
            </a:r>
            <a:r>
              <a:rPr lang="en-US" altLang="en-US" dirty="0">
                <a:solidFill>
                  <a:srgbClr val="2F2B20"/>
                </a:solidFill>
                <a:latin typeface="Calibri"/>
                <a:ea typeface="PMingLiU" pitchFamily="18" charset="-120"/>
                <a:cs typeface="Arial" panose="020B0604020202020204" pitchFamily="34" charset="0"/>
              </a:rPr>
              <a:t>", "</a:t>
            </a:r>
            <a:r>
              <a:rPr lang="en-US" altLang="en-US" dirty="0" err="1">
                <a:solidFill>
                  <a:srgbClr val="2F2B20"/>
                </a:solidFill>
                <a:latin typeface="Calibri"/>
                <a:ea typeface="PMingLiU" pitchFamily="18" charset="-120"/>
                <a:cs typeface="Arial" panose="020B0604020202020204" pitchFamily="34" charset="0"/>
              </a:rPr>
              <a:t>Lješkopolje</a:t>
            </a:r>
            <a:r>
              <a:rPr lang="en-US" altLang="en-US" dirty="0">
                <a:solidFill>
                  <a:srgbClr val="2F2B20"/>
                </a:solidFill>
                <a:latin typeface="Calibri"/>
                <a:ea typeface="PMingLiU" pitchFamily="18" charset="-120"/>
                <a:cs typeface="Arial" panose="020B0604020202020204" pitchFamily="34" charset="0"/>
              </a:rPr>
              <a:t>" and "</a:t>
            </a:r>
            <a:r>
              <a:rPr lang="en-US" altLang="en-US" dirty="0" err="1">
                <a:solidFill>
                  <a:srgbClr val="2F2B20"/>
                </a:solidFill>
                <a:latin typeface="Calibri"/>
                <a:ea typeface="PMingLiU" pitchFamily="18" charset="-120"/>
                <a:cs typeface="Arial" panose="020B0604020202020204" pitchFamily="34" charset="0"/>
              </a:rPr>
              <a:t>Šipčanik</a:t>
            </a:r>
            <a:r>
              <a:rPr lang="en-US" altLang="en-US" dirty="0">
                <a:solidFill>
                  <a:srgbClr val="2F2B20"/>
                </a:solidFill>
                <a:latin typeface="Calibri"/>
                <a:ea typeface="PMingLiU" pitchFamily="18" charset="-120"/>
                <a:cs typeface="Arial" pitchFamily="34" charset="0"/>
              </a:rPr>
              <a:t>" with a production capacity of 30 million liters of wine</a:t>
            </a: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17 million bottles of wine and brandy</a:t>
            </a: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2 restaurants "</a:t>
            </a:r>
            <a:r>
              <a:rPr lang="en-US" altLang="en-US" dirty="0" err="1">
                <a:solidFill>
                  <a:srgbClr val="2F2B20"/>
                </a:solidFill>
                <a:latin typeface="Calibri"/>
                <a:ea typeface="PMingLiU" pitchFamily="18" charset="-120"/>
                <a:cs typeface="Arial" panose="020B0604020202020204" pitchFamily="34" charset="0"/>
              </a:rPr>
              <a:t>Mareza</a:t>
            </a:r>
            <a:r>
              <a:rPr lang="en-US" altLang="en-US" dirty="0">
                <a:solidFill>
                  <a:srgbClr val="2F2B20"/>
                </a:solidFill>
                <a:latin typeface="Calibri"/>
                <a:ea typeface="PMingLiU" pitchFamily="18" charset="-120"/>
                <a:cs typeface="Arial" panose="020B0604020202020204" pitchFamily="34" charset="0"/>
              </a:rPr>
              <a:t>" and "</a:t>
            </a:r>
            <a:r>
              <a:rPr lang="en-US" altLang="en-US" dirty="0" err="1">
                <a:solidFill>
                  <a:srgbClr val="2F2B20"/>
                </a:solidFill>
                <a:latin typeface="Calibri"/>
                <a:ea typeface="PMingLiU" pitchFamily="18" charset="-120"/>
                <a:cs typeface="Arial" panose="020B0604020202020204" pitchFamily="34" charset="0"/>
              </a:rPr>
              <a:t>Jezero</a:t>
            </a:r>
            <a:r>
              <a:rPr lang="en-US" altLang="en-US" dirty="0">
                <a:solidFill>
                  <a:srgbClr val="2F2B20"/>
                </a:solidFill>
                <a:latin typeface="Calibri"/>
                <a:ea typeface="PMingLiU" pitchFamily="18" charset="-120"/>
                <a:cs typeface="Arial" panose="020B0604020202020204" pitchFamily="34" charset="0"/>
              </a:rPr>
              <a:t>"</a:t>
            </a:r>
          </a:p>
          <a:p>
            <a:pPr marL="285750" indent="-285750" algn="just" fontAlgn="base">
              <a:spcBef>
                <a:spcPct val="0"/>
              </a:spcBef>
              <a:spcAft>
                <a:spcPct val="0"/>
              </a:spcAft>
              <a:buFont typeface="Arial" pitchFamily="34" charset="0"/>
              <a:buChar char="•"/>
              <a:defRPr/>
            </a:pPr>
            <a:r>
              <a:rPr lang="sr-Latn-CS" altLang="en-US" dirty="0">
                <a:solidFill>
                  <a:srgbClr val="2F2B20"/>
                </a:solidFill>
                <a:latin typeface="Calibri"/>
                <a:ea typeface="PMingLiU" pitchFamily="18" charset="-120"/>
                <a:cs typeface="Arial" panose="020B0604020202020204" pitchFamily="34" charset="0"/>
              </a:rPr>
              <a:t>R</a:t>
            </a:r>
            <a:r>
              <a:rPr lang="en-US" altLang="en-US" dirty="0" err="1">
                <a:solidFill>
                  <a:srgbClr val="2F2B20"/>
                </a:solidFill>
                <a:latin typeface="Calibri"/>
                <a:ea typeface="PMingLiU" pitchFamily="18" charset="-120"/>
                <a:cs typeface="Arial" panose="020B0604020202020204" pitchFamily="34" charset="0"/>
              </a:rPr>
              <a:t>etail</a:t>
            </a:r>
            <a:r>
              <a:rPr lang="en-US" altLang="en-US" dirty="0">
                <a:solidFill>
                  <a:srgbClr val="2F2B20"/>
                </a:solidFill>
                <a:latin typeface="Calibri"/>
                <a:ea typeface="PMingLiU" pitchFamily="18" charset="-120"/>
                <a:cs typeface="Arial" pitchFamily="34" charset="0"/>
              </a:rPr>
              <a:t> stores</a:t>
            </a:r>
          </a:p>
          <a:p>
            <a:pPr marL="285750" indent="-285750" algn="just" fontAlgn="base">
              <a:spcBef>
                <a:spcPct val="0"/>
              </a:spcBef>
              <a:spcAft>
                <a:spcPct val="0"/>
              </a:spcAft>
              <a:buFont typeface="Arial" pitchFamily="34" charset="0"/>
              <a:buChar char="•"/>
              <a:defRPr/>
            </a:pPr>
            <a:r>
              <a:rPr lang="en-US" altLang="en-US" dirty="0">
                <a:solidFill>
                  <a:srgbClr val="2F2B20"/>
                </a:solidFill>
                <a:latin typeface="Calibri"/>
                <a:ea typeface="PMingLiU" pitchFamily="18" charset="-120"/>
                <a:cs typeface="Arial" pitchFamily="34" charset="0"/>
              </a:rPr>
              <a:t>Equestrian Club Montenegro</a:t>
            </a:r>
          </a:p>
        </p:txBody>
      </p:sp>
      <p:pic>
        <p:nvPicPr>
          <p:cNvPr id="4" name="Picture 3"/>
          <p:cNvPicPr>
            <a:picLocks noChangeAspect="1"/>
          </p:cNvPicPr>
          <p:nvPr/>
        </p:nvPicPr>
        <p:blipFill rotWithShape="1">
          <a:blip r:embed="rId2" cstate="print"/>
          <a:srcRect l="20373" r="3922"/>
          <a:stretch/>
        </p:blipFill>
        <p:spPr>
          <a:xfrm>
            <a:off x="7138743" y="2637430"/>
            <a:ext cx="2005257" cy="2209800"/>
          </a:xfrm>
          <a:prstGeom prst="rect">
            <a:avLst/>
          </a:prstGeom>
          <a:effectLst>
            <a:softEdge rad="127000"/>
          </a:effectLst>
        </p:spPr>
      </p:pic>
      <p:pic>
        <p:nvPicPr>
          <p:cNvPr id="13" name="Picture 4" descr="C:\Users\sanja.sucur\Desktop\IMG_0880.jpg"/>
          <p:cNvPicPr>
            <a:picLocks noChangeAspect="1" noChangeArrowheads="1"/>
          </p:cNvPicPr>
          <p:nvPr/>
        </p:nvPicPr>
        <p:blipFill>
          <a:blip r:embed="rId3"/>
          <a:srcRect/>
          <a:stretch>
            <a:fillRect/>
          </a:stretch>
        </p:blipFill>
        <p:spPr bwMode="auto">
          <a:xfrm>
            <a:off x="4572000" y="1066800"/>
            <a:ext cx="2643457" cy="3733800"/>
          </a:xfrm>
          <a:prstGeom prst="rect">
            <a:avLst/>
          </a:prstGeom>
          <a:ln>
            <a:noFill/>
          </a:ln>
          <a:effectLst>
            <a:softEdge rad="112500"/>
          </a:effectLst>
        </p:spPr>
      </p:pic>
      <p:pic>
        <p:nvPicPr>
          <p:cNvPr id="5" name="Picture 4"/>
          <p:cNvPicPr>
            <a:picLocks noChangeAspect="1"/>
          </p:cNvPicPr>
          <p:nvPr/>
        </p:nvPicPr>
        <p:blipFill>
          <a:blip r:embed="rId4" cstate="print"/>
          <a:stretch>
            <a:fillRect/>
          </a:stretch>
        </p:blipFill>
        <p:spPr>
          <a:xfrm>
            <a:off x="4595548" y="3"/>
            <a:ext cx="2634708" cy="1141751"/>
          </a:xfrm>
          <a:prstGeom prst="rect">
            <a:avLst/>
          </a:prstGeom>
          <a:effectLst>
            <a:softEdge rad="127000"/>
          </a:effectLst>
        </p:spPr>
      </p:pic>
      <p:pic>
        <p:nvPicPr>
          <p:cNvPr id="6" name="Picture 5"/>
          <p:cNvPicPr>
            <a:picLocks noChangeAspect="1"/>
          </p:cNvPicPr>
          <p:nvPr/>
        </p:nvPicPr>
        <p:blipFill rotWithShape="1">
          <a:blip r:embed="rId5" cstate="print"/>
          <a:srcRect l="30323" r="11349"/>
          <a:stretch/>
        </p:blipFill>
        <p:spPr>
          <a:xfrm>
            <a:off x="7138743" y="0"/>
            <a:ext cx="1993384" cy="2544886"/>
          </a:xfrm>
          <a:prstGeom prst="rect">
            <a:avLst/>
          </a:prstGeom>
          <a:ln>
            <a:noFill/>
          </a:ln>
          <a:effectLst>
            <a:softEdge rad="112500"/>
          </a:effectLst>
        </p:spPr>
      </p:pic>
      <p:pic>
        <p:nvPicPr>
          <p:cNvPr id="7066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56400" y="4724400"/>
            <a:ext cx="2387600" cy="2133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066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4705350"/>
            <a:ext cx="3062288" cy="21526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7874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Content Placeholder 3"/>
          <p:cNvPicPr>
            <a:picLocks noGrp="1" noChangeAspect="1" noChangeArrowheads="1"/>
          </p:cNvPicPr>
          <p:nvPr>
            <p:ph idx="1"/>
          </p:nvPr>
        </p:nvPicPr>
        <p:blipFill>
          <a:blip r:embed="rId2" cstate="screen">
            <a:extLst>
              <a:ext uri="{28A0092B-C50C-407E-A947-70E740481C1C}">
                <a14:useLocalDpi xmlns:a14="http://schemas.microsoft.com/office/drawing/2010/main" val="0"/>
              </a:ext>
            </a:extLst>
          </a:blip>
          <a:srcRect l="1695" t="7188" r="3622" b="2"/>
          <a:stretch>
            <a:fillRect/>
          </a:stretch>
        </p:blipFill>
        <p:spPr>
          <a:xfrm>
            <a:off x="5145088" y="4130675"/>
            <a:ext cx="3913187" cy="2011363"/>
          </a:xfrm>
        </p:spPr>
      </p:pic>
      <p:sp>
        <p:nvSpPr>
          <p:cNvPr id="6" name="TextBox 5"/>
          <p:cNvSpPr txBox="1"/>
          <p:nvPr/>
        </p:nvSpPr>
        <p:spPr>
          <a:xfrm>
            <a:off x="114300" y="1893093"/>
            <a:ext cx="4918076" cy="4475163"/>
          </a:xfrm>
          <a:prstGeom prst="rect">
            <a:avLst/>
          </a:prstGeom>
          <a:solidFill>
            <a:schemeClr val="bg1"/>
          </a:solidFill>
        </p:spPr>
        <p:txBody>
          <a:bodyPr wrap="square">
            <a:spAutoFit/>
          </a:bodyPr>
          <a:lstStyle/>
          <a:p>
            <a:pPr marL="285750" indent="-285750" defTabSz="457200" eaLnBrk="0" fontAlgn="base" hangingPunct="0">
              <a:lnSpc>
                <a:spcPct val="114000"/>
              </a:lnSpc>
              <a:spcBef>
                <a:spcPct val="0"/>
              </a:spcBef>
              <a:spcAft>
                <a:spcPct val="0"/>
              </a:spcAft>
              <a:buFont typeface="Arial" panose="020B0604020202020204" pitchFamily="34" charset="0"/>
              <a:buChar char="•"/>
              <a:defRPr/>
            </a:pPr>
            <a:r>
              <a:rPr lang="en-US" dirty="0">
                <a:solidFill>
                  <a:srgbClr val="2F2B20"/>
                </a:solidFill>
                <a:ea typeface="SimSun" pitchFamily="2" charset="-122"/>
              </a:rPr>
              <a:t>The market leader in the region</a:t>
            </a:r>
          </a:p>
          <a:p>
            <a:pPr marL="285750" indent="-285750" defTabSz="457200" eaLnBrk="0" fontAlgn="base" hangingPunct="0">
              <a:lnSpc>
                <a:spcPct val="114000"/>
              </a:lnSpc>
              <a:spcBef>
                <a:spcPct val="0"/>
              </a:spcBef>
              <a:spcAft>
                <a:spcPct val="0"/>
              </a:spcAft>
              <a:buFont typeface="Arial" panose="020B0604020202020204" pitchFamily="34" charset="0"/>
              <a:buChar char="•"/>
              <a:defRPr/>
            </a:pPr>
            <a:r>
              <a:rPr lang="en-US" dirty="0">
                <a:solidFill>
                  <a:srgbClr val="2F2B20"/>
                </a:solidFill>
                <a:ea typeface="SimSun" pitchFamily="2" charset="-122"/>
              </a:rPr>
              <a:t>export to 43 countries </a:t>
            </a:r>
            <a:r>
              <a:rPr lang="sr-Latn-CS" dirty="0">
                <a:solidFill>
                  <a:srgbClr val="2F2B20"/>
                </a:solidFill>
                <a:ea typeface="SimSun" pitchFamily="2" charset="-122"/>
              </a:rPr>
              <a:t>around </a:t>
            </a:r>
            <a:r>
              <a:rPr lang="en-US" dirty="0">
                <a:solidFill>
                  <a:srgbClr val="2F2B20"/>
                </a:solidFill>
                <a:ea typeface="SimSun" pitchFamily="2" charset="-122"/>
              </a:rPr>
              <a:t>the world</a:t>
            </a:r>
            <a:endParaRPr lang="sr-Latn-ME" dirty="0">
              <a:solidFill>
                <a:srgbClr val="2F2B20"/>
              </a:solidFill>
              <a:ea typeface="SimSun" pitchFamily="2" charset="-122"/>
            </a:endParaRPr>
          </a:p>
          <a:p>
            <a:pPr marL="285750" indent="-285750" defTabSz="457200" eaLnBrk="0" fontAlgn="base" hangingPunct="0">
              <a:lnSpc>
                <a:spcPct val="114000"/>
              </a:lnSpc>
              <a:spcBef>
                <a:spcPct val="0"/>
              </a:spcBef>
              <a:spcAft>
                <a:spcPct val="0"/>
              </a:spcAft>
              <a:buFont typeface="Arial" panose="020B0604020202020204" pitchFamily="34" charset="0"/>
              <a:buChar char="•"/>
              <a:defRPr/>
            </a:pPr>
            <a:r>
              <a:rPr lang="en-US" dirty="0">
                <a:solidFill>
                  <a:srgbClr val="2F2B20"/>
                </a:solidFill>
                <a:ea typeface="SimSun" pitchFamily="2" charset="-122"/>
              </a:rPr>
              <a:t>over</a:t>
            </a:r>
            <a:r>
              <a:rPr lang="sr-Latn-CS" dirty="0">
                <a:solidFill>
                  <a:srgbClr val="2F2B20"/>
                </a:solidFill>
                <a:ea typeface="SimSun" pitchFamily="2" charset="-122"/>
              </a:rPr>
              <a:t> than</a:t>
            </a:r>
            <a:r>
              <a:rPr lang="en-US" dirty="0">
                <a:solidFill>
                  <a:srgbClr val="2F2B20"/>
                </a:solidFill>
                <a:ea typeface="SimSun" pitchFamily="2" charset="-122"/>
              </a:rPr>
              <a:t> </a:t>
            </a:r>
            <a:r>
              <a:rPr lang="sr-Latn-CS" dirty="0">
                <a:solidFill>
                  <a:srgbClr val="2F2B20"/>
                </a:solidFill>
                <a:ea typeface="SimSun" pitchFamily="2" charset="-122"/>
              </a:rPr>
              <a:t>10</a:t>
            </a:r>
            <a:r>
              <a:rPr lang="en-US" dirty="0">
                <a:solidFill>
                  <a:srgbClr val="2F2B20"/>
                </a:solidFill>
                <a:ea typeface="SimSun" pitchFamily="2" charset="-122"/>
              </a:rPr>
              <a:t>00</a:t>
            </a:r>
            <a:r>
              <a:rPr lang="sr-Latn-CS" dirty="0">
                <a:solidFill>
                  <a:srgbClr val="2F2B20"/>
                </a:solidFill>
                <a:ea typeface="SimSun" pitchFamily="2" charset="-122"/>
              </a:rPr>
              <a:t> international and domestic awards</a:t>
            </a:r>
          </a:p>
          <a:p>
            <a:pPr marL="285750" indent="-285750" defTabSz="457200" eaLnBrk="0" fontAlgn="base" hangingPunct="0">
              <a:lnSpc>
                <a:spcPct val="114000"/>
              </a:lnSpc>
              <a:spcBef>
                <a:spcPct val="0"/>
              </a:spcBef>
              <a:spcAft>
                <a:spcPct val="0"/>
              </a:spcAft>
              <a:buFont typeface="Arial" panose="020B0604020202020204" pitchFamily="34" charset="0"/>
              <a:buChar char="•"/>
              <a:defRPr/>
            </a:pPr>
            <a:r>
              <a:rPr lang="en-US" dirty="0">
                <a:solidFill>
                  <a:srgbClr val="2F2B20"/>
                </a:solidFill>
                <a:ea typeface="SimSun" pitchFamily="2" charset="-122"/>
              </a:rPr>
              <a:t>Only in </a:t>
            </a:r>
            <a:r>
              <a:rPr lang="sr-Latn-CS" dirty="0">
                <a:solidFill>
                  <a:srgbClr val="2F2B20"/>
                </a:solidFill>
                <a:ea typeface="SimSun" pitchFamily="2" charset="-122"/>
              </a:rPr>
              <a:t>year </a:t>
            </a:r>
            <a:r>
              <a:rPr lang="en-US" dirty="0">
                <a:solidFill>
                  <a:srgbClr val="2F2B20"/>
                </a:solidFill>
                <a:ea typeface="SimSun" pitchFamily="2" charset="-122"/>
              </a:rPr>
              <a:t>2017</a:t>
            </a:r>
            <a:r>
              <a:rPr lang="sr-Latn-ME" dirty="0">
                <a:solidFill>
                  <a:srgbClr val="2F2B20"/>
                </a:solidFill>
                <a:ea typeface="SimSun" pitchFamily="2" charset="-122"/>
              </a:rPr>
              <a:t> more</a:t>
            </a:r>
            <a:r>
              <a:rPr lang="en-US" dirty="0">
                <a:solidFill>
                  <a:srgbClr val="2F2B20"/>
                </a:solidFill>
                <a:ea typeface="SimSun" pitchFamily="2" charset="-122"/>
              </a:rPr>
              <a:t> </a:t>
            </a:r>
            <a:r>
              <a:rPr lang="sr-Latn-CS" dirty="0">
                <a:solidFill>
                  <a:srgbClr val="2F2B20"/>
                </a:solidFill>
                <a:ea typeface="SimSun" pitchFamily="2" charset="-122"/>
              </a:rPr>
              <a:t>than </a:t>
            </a:r>
            <a:r>
              <a:rPr lang="en-US" dirty="0">
                <a:solidFill>
                  <a:srgbClr val="2F2B20"/>
                </a:solidFill>
                <a:ea typeface="SimSun" pitchFamily="2" charset="-122"/>
              </a:rPr>
              <a:t>40 gold and silver </a:t>
            </a:r>
            <a:r>
              <a:rPr lang="sr-Latn-CS" dirty="0">
                <a:solidFill>
                  <a:srgbClr val="2F2B20"/>
                </a:solidFill>
                <a:ea typeface="SimSun" pitchFamily="2" charset="-122"/>
              </a:rPr>
              <a:t>medals were achieved </a:t>
            </a:r>
            <a:r>
              <a:rPr lang="en-US" dirty="0">
                <a:solidFill>
                  <a:srgbClr val="2F2B20"/>
                </a:solidFill>
                <a:ea typeface="SimSun" pitchFamily="2" charset="-122"/>
              </a:rPr>
              <a:t>at international trade fairs</a:t>
            </a:r>
            <a:r>
              <a:rPr lang="sr-Latn-CS" dirty="0">
                <a:solidFill>
                  <a:srgbClr val="2F2B20"/>
                </a:solidFill>
                <a:ea typeface="SimSun" pitchFamily="2" charset="-122"/>
              </a:rPr>
              <a:t>,</a:t>
            </a:r>
            <a:r>
              <a:rPr lang="en-US" dirty="0">
                <a:solidFill>
                  <a:srgbClr val="2F2B20"/>
                </a:solidFill>
                <a:ea typeface="SimSun" pitchFamily="2" charset="-122"/>
              </a:rPr>
              <a:t> such as</a:t>
            </a:r>
            <a:r>
              <a:rPr lang="sr-Latn-ME" dirty="0">
                <a:solidFill>
                  <a:srgbClr val="2F2B20"/>
                </a:solidFill>
                <a:ea typeface="SimSun" pitchFamily="2" charset="-122"/>
              </a:rPr>
              <a:t>:</a:t>
            </a:r>
          </a:p>
          <a:p>
            <a:pPr marL="285750" indent="-285750" defTabSz="457200" eaLnBrk="0" fontAlgn="base" hangingPunct="0">
              <a:lnSpc>
                <a:spcPct val="114000"/>
              </a:lnSpc>
              <a:spcBef>
                <a:spcPct val="0"/>
              </a:spcBef>
              <a:spcAft>
                <a:spcPct val="0"/>
              </a:spcAft>
              <a:buFontTx/>
              <a:buChar char="-"/>
              <a:defRPr/>
            </a:pPr>
            <a:r>
              <a:rPr lang="en-US" dirty="0">
                <a:solidFill>
                  <a:srgbClr val="2F2B20"/>
                </a:solidFill>
                <a:ea typeface="SimSun" pitchFamily="2" charset="-122"/>
              </a:rPr>
              <a:t>Decanter World Wine Awards London</a:t>
            </a:r>
            <a:endParaRPr lang="sr-Latn-ME" dirty="0">
              <a:solidFill>
                <a:srgbClr val="2F2B20"/>
              </a:solidFill>
              <a:ea typeface="SimSun" pitchFamily="2" charset="-122"/>
            </a:endParaRPr>
          </a:p>
          <a:p>
            <a:pPr marL="285750" indent="-285750" defTabSz="457200" eaLnBrk="0" fontAlgn="base" hangingPunct="0">
              <a:lnSpc>
                <a:spcPct val="114000"/>
              </a:lnSpc>
              <a:spcBef>
                <a:spcPct val="0"/>
              </a:spcBef>
              <a:spcAft>
                <a:spcPct val="0"/>
              </a:spcAft>
              <a:buFontTx/>
              <a:buChar char="-"/>
              <a:defRPr/>
            </a:pPr>
            <a:r>
              <a:rPr lang="en-US" dirty="0">
                <a:solidFill>
                  <a:srgbClr val="2F2B20"/>
                </a:solidFill>
                <a:ea typeface="SimSun" pitchFamily="2" charset="-122"/>
              </a:rPr>
              <a:t>Decanter Asia</a:t>
            </a:r>
            <a:endParaRPr lang="sr-Latn-ME" dirty="0">
              <a:solidFill>
                <a:srgbClr val="2F2B20"/>
              </a:solidFill>
              <a:ea typeface="SimSun" pitchFamily="2" charset="-122"/>
            </a:endParaRPr>
          </a:p>
          <a:p>
            <a:pPr marL="285750" indent="-285750" defTabSz="457200" eaLnBrk="0" fontAlgn="base" hangingPunct="0">
              <a:lnSpc>
                <a:spcPct val="114000"/>
              </a:lnSpc>
              <a:spcBef>
                <a:spcPct val="0"/>
              </a:spcBef>
              <a:spcAft>
                <a:spcPct val="0"/>
              </a:spcAft>
              <a:buFontTx/>
              <a:buChar char="-"/>
              <a:defRPr/>
            </a:pPr>
            <a:r>
              <a:rPr lang="en-US" dirty="0">
                <a:solidFill>
                  <a:srgbClr val="2F2B20"/>
                </a:solidFill>
                <a:ea typeface="SimSun" pitchFamily="2" charset="-122"/>
              </a:rPr>
              <a:t>AWC Vienna</a:t>
            </a:r>
            <a:endParaRPr lang="sr-Latn-ME" dirty="0">
              <a:solidFill>
                <a:srgbClr val="2F2B20"/>
              </a:solidFill>
              <a:ea typeface="SimSun" pitchFamily="2" charset="-122"/>
            </a:endParaRPr>
          </a:p>
          <a:p>
            <a:pPr marL="285750" indent="-285750" defTabSz="457200" eaLnBrk="0" fontAlgn="base" hangingPunct="0">
              <a:lnSpc>
                <a:spcPct val="114000"/>
              </a:lnSpc>
              <a:spcBef>
                <a:spcPct val="0"/>
              </a:spcBef>
              <a:spcAft>
                <a:spcPct val="0"/>
              </a:spcAft>
              <a:buFontTx/>
              <a:buChar char="-"/>
              <a:defRPr/>
            </a:pPr>
            <a:r>
              <a:rPr lang="en-US" dirty="0">
                <a:solidFill>
                  <a:srgbClr val="2F2B20"/>
                </a:solidFill>
                <a:ea typeface="SimSun" pitchFamily="2" charset="-122"/>
              </a:rPr>
              <a:t>BIWC Bulgaria</a:t>
            </a:r>
            <a:endParaRPr lang="sr-Latn-ME" dirty="0">
              <a:solidFill>
                <a:srgbClr val="2F2B20"/>
              </a:solidFill>
              <a:ea typeface="SimSun" pitchFamily="2" charset="-122"/>
            </a:endParaRPr>
          </a:p>
          <a:p>
            <a:pPr marL="285750" indent="-285750" defTabSz="457200" eaLnBrk="0" fontAlgn="base" hangingPunct="0">
              <a:lnSpc>
                <a:spcPct val="114000"/>
              </a:lnSpc>
              <a:spcBef>
                <a:spcPct val="0"/>
              </a:spcBef>
              <a:spcAft>
                <a:spcPct val="0"/>
              </a:spcAft>
              <a:buFontTx/>
              <a:buChar char="-"/>
              <a:defRPr/>
            </a:pPr>
            <a:r>
              <a:rPr lang="en-US" dirty="0">
                <a:solidFill>
                  <a:srgbClr val="2F2B20"/>
                </a:solidFill>
                <a:ea typeface="SimSun" pitchFamily="2" charset="-122"/>
              </a:rPr>
              <a:t>M</a:t>
            </a:r>
            <a:r>
              <a:rPr lang="sr-Latn-CS" dirty="0">
                <a:solidFill>
                  <a:srgbClr val="2F2B20"/>
                </a:solidFill>
                <a:ea typeface="SimSun" pitchFamily="2" charset="-122"/>
              </a:rPr>
              <a:t>u</a:t>
            </a:r>
            <a:r>
              <a:rPr lang="en-US" dirty="0" err="1">
                <a:solidFill>
                  <a:srgbClr val="2F2B20"/>
                </a:solidFill>
                <a:ea typeface="SimSun" pitchFamily="2" charset="-122"/>
              </a:rPr>
              <a:t>ndus</a:t>
            </a:r>
            <a:r>
              <a:rPr lang="en-US" dirty="0">
                <a:solidFill>
                  <a:srgbClr val="2F2B20"/>
                </a:solidFill>
                <a:ea typeface="SimSun" pitchFamily="2" charset="-122"/>
              </a:rPr>
              <a:t> </a:t>
            </a:r>
            <a:r>
              <a:rPr lang="en-US" dirty="0" err="1">
                <a:solidFill>
                  <a:srgbClr val="2F2B20"/>
                </a:solidFill>
                <a:ea typeface="SimSun" pitchFamily="2" charset="-122"/>
              </a:rPr>
              <a:t>Vini</a:t>
            </a:r>
            <a:r>
              <a:rPr lang="en-US" dirty="0">
                <a:solidFill>
                  <a:srgbClr val="2F2B20"/>
                </a:solidFill>
                <a:ea typeface="SimSun" pitchFamily="2" charset="-122"/>
              </a:rPr>
              <a:t> Germany</a:t>
            </a:r>
            <a:endParaRPr lang="sr-Latn-ME" dirty="0">
              <a:solidFill>
                <a:srgbClr val="2F2B20"/>
              </a:solidFill>
              <a:ea typeface="SimSun" pitchFamily="2" charset="-122"/>
            </a:endParaRPr>
          </a:p>
          <a:p>
            <a:pPr marL="285750" indent="-285750" defTabSz="457200" eaLnBrk="0" fontAlgn="base" hangingPunct="0">
              <a:lnSpc>
                <a:spcPct val="114000"/>
              </a:lnSpc>
              <a:spcBef>
                <a:spcPct val="0"/>
              </a:spcBef>
              <a:spcAft>
                <a:spcPct val="0"/>
              </a:spcAft>
              <a:buFontTx/>
              <a:buChar char="-"/>
              <a:defRPr/>
            </a:pPr>
            <a:r>
              <a:rPr lang="sr-Latn-CS" dirty="0">
                <a:solidFill>
                  <a:srgbClr val="2F2B20"/>
                </a:solidFill>
                <a:ea typeface="SimSun" pitchFamily="2" charset="-122"/>
              </a:rPr>
              <a:t>Vino </a:t>
            </a:r>
            <a:r>
              <a:rPr lang="en-US" dirty="0">
                <a:solidFill>
                  <a:srgbClr val="2F2B20"/>
                </a:solidFill>
                <a:ea typeface="SimSun" pitchFamily="2" charset="-122"/>
              </a:rPr>
              <a:t>Ljubljana</a:t>
            </a:r>
            <a:r>
              <a:rPr lang="sr-Latn-CS" dirty="0">
                <a:solidFill>
                  <a:srgbClr val="2F2B20"/>
                </a:solidFill>
                <a:ea typeface="SimSun" pitchFamily="2" charset="-122"/>
              </a:rPr>
              <a:t>.</a:t>
            </a:r>
            <a:endParaRPr lang="sr-Latn-RS" dirty="0">
              <a:solidFill>
                <a:srgbClr val="2F2B20"/>
              </a:solidFill>
              <a:ea typeface="SimSun" pitchFamily="2" charset="-122"/>
            </a:endParaRPr>
          </a:p>
          <a:p>
            <a:pPr defTabSz="457200" eaLnBrk="0" fontAlgn="base" hangingPunct="0">
              <a:spcBef>
                <a:spcPct val="0"/>
              </a:spcBef>
              <a:spcAft>
                <a:spcPct val="0"/>
              </a:spcAft>
              <a:defRPr/>
            </a:pPr>
            <a:endParaRPr lang="sr-Latn-RS" dirty="0">
              <a:solidFill>
                <a:srgbClr val="2F2B20"/>
              </a:solidFill>
              <a:ea typeface="SimSun" pitchFamily="2" charset="-122"/>
            </a:endParaRPr>
          </a:p>
        </p:txBody>
      </p:sp>
      <p:pic>
        <p:nvPicPr>
          <p:cNvPr id="71684" name="Picture 7"/>
          <p:cNvPicPr>
            <a:picLocks noChangeAspect="1"/>
          </p:cNvPicPr>
          <p:nvPr/>
        </p:nvPicPr>
        <p:blipFill>
          <a:blip r:embed="rId3" cstate="screen">
            <a:extLst>
              <a:ext uri="{28A0092B-C50C-407E-A947-70E740481C1C}">
                <a14:useLocalDpi xmlns:a14="http://schemas.microsoft.com/office/drawing/2010/main" val="0"/>
              </a:ext>
            </a:extLst>
          </a:blip>
          <a:srcRect l="2278" t="2148" r="3278"/>
          <a:stretch>
            <a:fillRect/>
          </a:stretch>
        </p:blipFill>
        <p:spPr bwMode="auto">
          <a:xfrm>
            <a:off x="5062538" y="1387475"/>
            <a:ext cx="39243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094288" y="3378200"/>
            <a:ext cx="3314700" cy="276225"/>
          </a:xfrm>
          <a:prstGeom prst="rect">
            <a:avLst/>
          </a:prstGeom>
          <a:solidFill>
            <a:schemeClr val="bg1">
              <a:lumMod val="95000"/>
            </a:schemeClr>
          </a:solidFill>
        </p:spPr>
        <p:txBody>
          <a:bodyPr>
            <a:spAutoFit/>
          </a:bodyPr>
          <a:lstStyle/>
          <a:p>
            <a:pPr defTabSz="457200" eaLnBrk="0" fontAlgn="base" hangingPunct="0">
              <a:spcBef>
                <a:spcPct val="0"/>
              </a:spcBef>
              <a:spcAft>
                <a:spcPct val="0"/>
              </a:spcAft>
              <a:defRPr/>
            </a:pPr>
            <a:endParaRPr lang="en-US" sz="1200" b="1" i="1" dirty="0">
              <a:solidFill>
                <a:srgbClr val="A9A57C">
                  <a:lumMod val="50000"/>
                </a:srgbClr>
              </a:solidFill>
              <a:latin typeface="Arial" pitchFamily="34" charset="0"/>
              <a:ea typeface="SimSun" pitchFamily="2" charset="-122"/>
            </a:endParaRPr>
          </a:p>
        </p:txBody>
      </p:sp>
      <p:sp>
        <p:nvSpPr>
          <p:cNvPr id="5" name="Rectangle 4"/>
          <p:cNvSpPr/>
          <p:nvPr/>
        </p:nvSpPr>
        <p:spPr>
          <a:xfrm>
            <a:off x="5227638" y="3386138"/>
            <a:ext cx="152400" cy="13811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0" fontAlgn="base" hangingPunct="0">
              <a:spcBef>
                <a:spcPct val="0"/>
              </a:spcBef>
              <a:spcAft>
                <a:spcPct val="0"/>
              </a:spcAft>
              <a:defRPr/>
            </a:pPr>
            <a:endParaRPr lang="en-US">
              <a:solidFill>
                <a:srgbClr val="FFFFFF"/>
              </a:solidFill>
            </a:endParaRPr>
          </a:p>
        </p:txBody>
      </p:sp>
      <p:pic>
        <p:nvPicPr>
          <p:cNvPr id="71687" name="Picture 7"/>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566988" y="50800"/>
            <a:ext cx="403860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410200" y="3316288"/>
            <a:ext cx="3086100" cy="277812"/>
          </a:xfrm>
          <a:prstGeom prst="rect">
            <a:avLst/>
          </a:prstGeom>
          <a:solidFill>
            <a:schemeClr val="bg1">
              <a:lumMod val="95000"/>
            </a:schemeClr>
          </a:solidFill>
        </p:spPr>
        <p:txBody>
          <a:bodyPr>
            <a:spAutoFit/>
          </a:bodyPr>
          <a:lstStyle/>
          <a:p>
            <a:pPr defTabSz="457200" eaLnBrk="0" fontAlgn="base" hangingPunct="0">
              <a:spcBef>
                <a:spcPct val="0"/>
              </a:spcBef>
              <a:spcAft>
                <a:spcPct val="0"/>
              </a:spcAft>
              <a:defRPr/>
            </a:pPr>
            <a:r>
              <a:rPr lang="sr-Latn-CS" sz="1200" b="1" i="1" dirty="0">
                <a:solidFill>
                  <a:srgbClr val="A9A57C">
                    <a:lumMod val="50000"/>
                  </a:srgbClr>
                </a:solidFill>
                <a:latin typeface="Arial" pitchFamily="34" charset="0"/>
                <a:ea typeface="SimSun" pitchFamily="2" charset="-122"/>
              </a:rPr>
              <a:t>Wine exporting c</a:t>
            </a:r>
            <a:r>
              <a:rPr lang="en-US" sz="1200" b="1" i="1" dirty="0" err="1">
                <a:solidFill>
                  <a:srgbClr val="A9A57C">
                    <a:lumMod val="50000"/>
                  </a:srgbClr>
                </a:solidFill>
                <a:latin typeface="Arial" pitchFamily="34" charset="0"/>
                <a:ea typeface="SimSun" pitchFamily="2" charset="-122"/>
              </a:rPr>
              <a:t>ountries</a:t>
            </a:r>
            <a:r>
              <a:rPr lang="sr-Latn-CS" sz="1200" b="1" i="1" dirty="0">
                <a:solidFill>
                  <a:srgbClr val="A9A57C">
                    <a:lumMod val="50000"/>
                  </a:srgbClr>
                </a:solidFill>
                <a:latin typeface="Arial" pitchFamily="34" charset="0"/>
                <a:ea typeface="SimSun" pitchFamily="2" charset="-122"/>
              </a:rPr>
              <a:t> of Plantaže</a:t>
            </a:r>
            <a:endParaRPr lang="en-US" sz="1200" b="1" i="1" dirty="0">
              <a:solidFill>
                <a:srgbClr val="A9A57C">
                  <a:lumMod val="50000"/>
                </a:srgbClr>
              </a:solidFill>
              <a:latin typeface="Arial" pitchFamily="34" charset="0"/>
              <a:ea typeface="SimSun" pitchFamily="2" charset="-122"/>
            </a:endParaRPr>
          </a:p>
        </p:txBody>
      </p:sp>
    </p:spTree>
    <p:extLst>
      <p:ext uri="{BB962C8B-B14F-4D97-AF65-F5344CB8AC3E}">
        <p14:creationId xmlns:p14="http://schemas.microsoft.com/office/powerpoint/2010/main" val="3915378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43438"/>
            <a:ext cx="9144000" cy="2214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0836" name="Picture 3"/>
          <p:cNvPicPr>
            <a:picLocks noChangeAspect="1" noChangeArrowheads="1"/>
          </p:cNvPicPr>
          <p:nvPr/>
        </p:nvPicPr>
        <p:blipFill>
          <a:blip r:embed="rId4"/>
          <a:srcRect/>
          <a:stretch>
            <a:fillRect/>
          </a:stretch>
        </p:blipFill>
        <p:spPr bwMode="auto">
          <a:xfrm>
            <a:off x="6629400" y="0"/>
            <a:ext cx="2514600" cy="8567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p:cNvPicPr>
            <a:picLocks noChangeAspect="1"/>
          </p:cNvPicPr>
          <p:nvPr/>
        </p:nvPicPr>
        <p:blipFill>
          <a:blip r:embed="rId5" cstate="print"/>
          <a:stretch>
            <a:fillRect/>
          </a:stretch>
        </p:blipFill>
        <p:spPr>
          <a:xfrm>
            <a:off x="7133465" y="1237017"/>
            <a:ext cx="2017462" cy="3026193"/>
          </a:xfrm>
          <a:prstGeom prst="rect">
            <a:avLst/>
          </a:prstGeom>
          <a:ln>
            <a:noFill/>
          </a:ln>
          <a:effectLst>
            <a:softEdge rad="112500"/>
          </a:effectLst>
        </p:spPr>
      </p:pic>
      <p:sp>
        <p:nvSpPr>
          <p:cNvPr id="7" name="TextBox 6">
            <a:extLst>
              <a:ext uri="{FF2B5EF4-FFF2-40B4-BE49-F238E27FC236}">
                <a16:creationId xmlns:a16="http://schemas.microsoft.com/office/drawing/2014/main" id="{F52D9402-519B-41DA-92B6-2AA40D72CF0C}"/>
              </a:ext>
            </a:extLst>
          </p:cNvPr>
          <p:cNvSpPr txBox="1"/>
          <p:nvPr/>
        </p:nvSpPr>
        <p:spPr>
          <a:xfrm>
            <a:off x="149120" y="348677"/>
            <a:ext cx="6661113" cy="4278094"/>
          </a:xfrm>
          <a:prstGeom prst="rect">
            <a:avLst/>
          </a:prstGeom>
          <a:noFill/>
        </p:spPr>
        <p:txBody>
          <a:bodyPr wrap="square">
            <a:spAutoFit/>
          </a:bodyPr>
          <a:lstStyle/>
          <a:p>
            <a:pPr algn="just"/>
            <a:r>
              <a:rPr lang="en-GB" sz="1800" dirty="0"/>
              <a:t>Appreciating the importance of </a:t>
            </a:r>
            <a:r>
              <a:rPr lang="sr-Latn-ME" sz="1800" dirty="0"/>
              <a:t>the </a:t>
            </a:r>
            <a:r>
              <a:rPr lang="en-GB" sz="1800" dirty="0"/>
              <a:t>grapevine </a:t>
            </a:r>
            <a:r>
              <a:rPr lang="en-GB" dirty="0"/>
              <a:t>germplasm</a:t>
            </a:r>
            <a:r>
              <a:rPr lang="sr-Latn-ME" dirty="0"/>
              <a:t> </a:t>
            </a:r>
            <a:r>
              <a:rPr lang="en-GB" dirty="0"/>
              <a:t>and its importance for the </a:t>
            </a:r>
            <a:r>
              <a:rPr lang="sr-Latn-ME" dirty="0"/>
              <a:t>viticulture and wine </a:t>
            </a:r>
            <a:r>
              <a:rPr lang="en-GB" dirty="0"/>
              <a:t>sector </a:t>
            </a:r>
            <a:r>
              <a:rPr lang="sr-Latn-ME" sz="1800" dirty="0"/>
              <a:t>not only</a:t>
            </a:r>
            <a:r>
              <a:rPr lang="en-GB" sz="1800" dirty="0"/>
              <a:t> </a:t>
            </a:r>
            <a:r>
              <a:rPr lang="sr-Latn-ME" dirty="0"/>
              <a:t>for </a:t>
            </a:r>
            <a:r>
              <a:rPr lang="en-GB" sz="1800" dirty="0"/>
              <a:t>Montenegro</a:t>
            </a:r>
            <a:r>
              <a:rPr lang="sr-Latn-ME" sz="1800" dirty="0"/>
              <a:t>, </a:t>
            </a:r>
            <a:r>
              <a:rPr lang="en-GB" sz="1800" dirty="0"/>
              <a:t> but also </a:t>
            </a:r>
            <a:r>
              <a:rPr lang="sr-Latn-ME" sz="1800" dirty="0"/>
              <a:t>for </a:t>
            </a:r>
            <a:r>
              <a:rPr lang="en-GB" sz="1800" dirty="0"/>
              <a:t>the global biodiversity and its preservation, the company "13. </a:t>
            </a:r>
            <a:r>
              <a:rPr lang="sr-Latn-ME" sz="1800" dirty="0"/>
              <a:t>j</a:t>
            </a:r>
            <a:r>
              <a:rPr lang="en-GB" sz="1800" dirty="0"/>
              <a:t>ul </a:t>
            </a:r>
            <a:r>
              <a:rPr lang="en-GB" sz="1800" dirty="0" err="1"/>
              <a:t>Plantaže</a:t>
            </a:r>
            <a:r>
              <a:rPr lang="en-GB" sz="1800" dirty="0"/>
              <a:t>“ has participated in </a:t>
            </a:r>
            <a:r>
              <a:rPr lang="sr-Latn-ME" sz="1800" dirty="0"/>
              <a:t>the </a:t>
            </a:r>
            <a:r>
              <a:rPr lang="en-GB" sz="1800" dirty="0"/>
              <a:t>numerous international projects and networks in order to contribute to the preservation and revitalization of Montenegrin indigenous grape varieties</a:t>
            </a:r>
            <a:r>
              <a:rPr lang="sr-Latn-ME" sz="1800" dirty="0"/>
              <a:t>.</a:t>
            </a:r>
          </a:p>
          <a:p>
            <a:pPr algn="just"/>
            <a:endParaRPr lang="sr-Latn-ME" sz="1800" dirty="0"/>
          </a:p>
          <a:p>
            <a:pPr defTabSz="457200" fontAlgn="base">
              <a:spcBef>
                <a:spcPct val="0"/>
              </a:spcBef>
              <a:spcAft>
                <a:spcPct val="0"/>
              </a:spcAft>
              <a:buSzPct val="100000"/>
            </a:pPr>
            <a:r>
              <a:rPr lang="hr-HR" altLang="en-US" sz="1800" dirty="0">
                <a:solidFill>
                  <a:prstClr val="black"/>
                </a:solidFill>
                <a:latin typeface="Calibri" pitchFamily="34" charset="0"/>
                <a:cs typeface="Calibri" pitchFamily="34" charset="0"/>
              </a:rPr>
              <a:t>In the period (2004-2008) in cooperation with Italian partners (Instituto Sperimentale per la Viticultura-Susegana-Conegliano (TV) was done the identification of Montenegrin autochthonous grape varieties.</a:t>
            </a:r>
          </a:p>
          <a:p>
            <a:pPr defTabSz="457200" fontAlgn="base">
              <a:spcBef>
                <a:spcPct val="0"/>
              </a:spcBef>
              <a:spcAft>
                <a:spcPct val="0"/>
              </a:spcAft>
              <a:buSzPct val="100000"/>
            </a:pPr>
            <a:r>
              <a:rPr lang="en-US" altLang="en-US" sz="1400" i="1" dirty="0">
                <a:solidFill>
                  <a:prstClr val="black"/>
                </a:solidFill>
                <a:latin typeface="Calibri" pitchFamily="34" charset="0"/>
                <a:cs typeface="Calibri" pitchFamily="34" charset="0"/>
              </a:rPr>
              <a:t>Antonio </a:t>
            </a:r>
            <a:r>
              <a:rPr lang="en-US" altLang="en-US" sz="1400" i="1" dirty="0" err="1">
                <a:solidFill>
                  <a:prstClr val="black"/>
                </a:solidFill>
                <a:latin typeface="Calibri" pitchFamily="34" charset="0"/>
                <a:cs typeface="Calibri" pitchFamily="34" charset="0"/>
              </a:rPr>
              <a:t>Calò</a:t>
            </a:r>
            <a:r>
              <a:rPr lang="en-US" altLang="en-US" sz="1400" i="1" dirty="0">
                <a:solidFill>
                  <a:prstClr val="black"/>
                </a:solidFill>
                <a:latin typeface="Calibri" pitchFamily="34" charset="0"/>
                <a:cs typeface="Calibri" pitchFamily="34" charset="0"/>
              </a:rPr>
              <a:t>, Angelo </a:t>
            </a:r>
            <a:r>
              <a:rPr lang="en-US" altLang="en-US" sz="1400" i="1" dirty="0" err="1">
                <a:solidFill>
                  <a:prstClr val="black"/>
                </a:solidFill>
                <a:latin typeface="Calibri" pitchFamily="34" charset="0"/>
                <a:cs typeface="Calibri" pitchFamily="34" charset="0"/>
              </a:rPr>
              <a:t>Costacurta</a:t>
            </a:r>
            <a:r>
              <a:rPr lang="en-US" altLang="en-US" sz="1400" i="1" dirty="0">
                <a:solidFill>
                  <a:prstClr val="black"/>
                </a:solidFill>
                <a:latin typeface="Calibri" pitchFamily="34" charset="0"/>
                <a:cs typeface="Calibri" pitchFamily="34" charset="0"/>
              </a:rPr>
              <a:t>, Vesna </a:t>
            </a:r>
            <a:r>
              <a:rPr lang="en-US" altLang="en-US" sz="1400" i="1" dirty="0" err="1">
                <a:solidFill>
                  <a:prstClr val="black"/>
                </a:solidFill>
                <a:latin typeface="Calibri" pitchFamily="34" charset="0"/>
                <a:cs typeface="Calibri" pitchFamily="34" charset="0"/>
              </a:rPr>
              <a:t>Maraš</a:t>
            </a:r>
            <a:r>
              <a:rPr lang="en-US" altLang="en-US" sz="1400" i="1" dirty="0">
                <a:solidFill>
                  <a:prstClr val="black"/>
                </a:solidFill>
                <a:latin typeface="Calibri" pitchFamily="34" charset="0"/>
                <a:cs typeface="Calibri" pitchFamily="34" charset="0"/>
              </a:rPr>
              <a:t>, Stefano </a:t>
            </a:r>
            <a:r>
              <a:rPr lang="en-US" altLang="en-US" sz="1400" i="1" dirty="0" err="1">
                <a:solidFill>
                  <a:prstClr val="black"/>
                </a:solidFill>
                <a:latin typeface="Calibri" pitchFamily="34" charset="0"/>
                <a:cs typeface="Calibri" pitchFamily="34" charset="0"/>
              </a:rPr>
              <a:t>Meneghett</a:t>
            </a:r>
            <a:r>
              <a:rPr lang="en-US" altLang="en-US" sz="1400" i="1" dirty="0">
                <a:solidFill>
                  <a:prstClr val="black"/>
                </a:solidFill>
                <a:latin typeface="Calibri" pitchFamily="34" charset="0"/>
                <a:cs typeface="Calibri" pitchFamily="34" charset="0"/>
              </a:rPr>
              <a:t> and Manna </a:t>
            </a:r>
            <a:r>
              <a:rPr lang="en-US" altLang="en-US" sz="1400" i="1" dirty="0" err="1">
                <a:solidFill>
                  <a:prstClr val="black"/>
                </a:solidFill>
                <a:latin typeface="Calibri" pitchFamily="34" charset="0"/>
                <a:cs typeface="Calibri" pitchFamily="34" charset="0"/>
              </a:rPr>
              <a:t>Crespan</a:t>
            </a:r>
            <a:r>
              <a:rPr lang="en-US" altLang="en-US" sz="1400" i="1" dirty="0">
                <a:solidFill>
                  <a:prstClr val="black"/>
                </a:solidFill>
                <a:latin typeface="Calibri" pitchFamily="34" charset="0"/>
                <a:cs typeface="Calibri" pitchFamily="34" charset="0"/>
              </a:rPr>
              <a:t> (2008): Molecular Correlation of Zinfandel (</a:t>
            </a:r>
            <a:r>
              <a:rPr lang="en-US" altLang="en-US" sz="1400" i="1" dirty="0" err="1">
                <a:solidFill>
                  <a:prstClr val="black"/>
                </a:solidFill>
                <a:latin typeface="Calibri" pitchFamily="34" charset="0"/>
                <a:cs typeface="Calibri" pitchFamily="34" charset="0"/>
              </a:rPr>
              <a:t>Primitivo</a:t>
            </a:r>
            <a:r>
              <a:rPr lang="en-US" altLang="en-US" sz="1400" i="1" dirty="0">
                <a:solidFill>
                  <a:prstClr val="black"/>
                </a:solidFill>
                <a:latin typeface="Calibri" pitchFamily="34" charset="0"/>
                <a:cs typeface="Calibri" pitchFamily="34" charset="0"/>
              </a:rPr>
              <a:t>) with Austrian, Croatian, and Hungarian Cultivars and </a:t>
            </a:r>
            <a:r>
              <a:rPr lang="en-US" altLang="en-US" sz="1400" i="1" dirty="0" err="1">
                <a:solidFill>
                  <a:prstClr val="black"/>
                </a:solidFill>
                <a:latin typeface="Calibri" pitchFamily="34" charset="0"/>
                <a:cs typeface="Calibri" pitchFamily="34" charset="0"/>
              </a:rPr>
              <a:t>Kratosija</a:t>
            </a:r>
            <a:r>
              <a:rPr lang="en-US" altLang="en-US" sz="1400" i="1" dirty="0">
                <a:solidFill>
                  <a:prstClr val="black"/>
                </a:solidFill>
                <a:latin typeface="Calibri" pitchFamily="34" charset="0"/>
                <a:cs typeface="Calibri" pitchFamily="34" charset="0"/>
              </a:rPr>
              <a:t>, an Additional Synonym American Journal of Enology and Viticulture, Am. J. Enol. </a:t>
            </a:r>
            <a:r>
              <a:rPr lang="en-GB" altLang="en-US" sz="1400" i="1" dirty="0" err="1">
                <a:solidFill>
                  <a:prstClr val="black"/>
                </a:solidFill>
                <a:latin typeface="Calibri" pitchFamily="34" charset="0"/>
                <a:cs typeface="Calibri" pitchFamily="34" charset="0"/>
              </a:rPr>
              <a:t>Vitic</a:t>
            </a:r>
            <a:r>
              <a:rPr lang="en-GB" altLang="en-US" sz="1400" i="1" dirty="0">
                <a:solidFill>
                  <a:prstClr val="black"/>
                </a:solidFill>
                <a:latin typeface="Calibri" pitchFamily="34" charset="0"/>
                <a:cs typeface="Calibri" pitchFamily="34" charset="0"/>
              </a:rPr>
              <a:t>. 59:2:205-209. Davis, CA, USA.</a:t>
            </a:r>
          </a:p>
        </p:txBody>
      </p:sp>
    </p:spTree>
    <p:extLst>
      <p:ext uri="{BB962C8B-B14F-4D97-AF65-F5344CB8AC3E}">
        <p14:creationId xmlns:p14="http://schemas.microsoft.com/office/powerpoint/2010/main" val="3717590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487" y="1000908"/>
            <a:ext cx="8963025" cy="6130909"/>
          </a:xfrm>
          <a:prstGeom prst="rect">
            <a:avLst/>
          </a:prstGeom>
          <a:solidFill>
            <a:schemeClr val="bg1">
              <a:alpha val="32000"/>
            </a:schemeClr>
          </a:solidFill>
        </p:spPr>
        <p:txBody>
          <a:bodyPr>
            <a:spAutoFit/>
          </a:bodyPr>
          <a:lstStyle/>
          <a:p>
            <a:pPr algn="just" eaLnBrk="0" fontAlgn="base" hangingPunct="0">
              <a:spcBef>
                <a:spcPct val="20000"/>
              </a:spcBef>
              <a:spcAft>
                <a:spcPct val="0"/>
              </a:spcAft>
              <a:defRPr/>
            </a:pPr>
            <a:r>
              <a:rPr lang="sr-Latn-RS" b="1" dirty="0">
                <a:solidFill>
                  <a:prstClr val="black"/>
                </a:solidFill>
                <a:ea typeface="SimSun" pitchFamily="2" charset="-122"/>
                <a:cs typeface="Calibri" panose="020F0502020204030204" pitchFamily="34" charset="0"/>
              </a:rPr>
              <a:t>REALIZED PROJECTS:</a:t>
            </a:r>
            <a:endParaRPr lang="en-US" dirty="0">
              <a:solidFill>
                <a:prstClr val="black"/>
              </a:solidFill>
              <a:ea typeface="SimSun" pitchFamily="2" charset="-122"/>
              <a:cs typeface="Calibri" panose="020F0502020204030204" pitchFamily="34" charset="0"/>
            </a:endParaRPr>
          </a:p>
          <a:p>
            <a:pPr marL="342900" indent="-342900" algn="just" eaLnBrk="0" fontAlgn="base" hangingPunct="0">
              <a:spcBef>
                <a:spcPct val="20000"/>
              </a:spcBef>
              <a:spcAft>
                <a:spcPct val="0"/>
              </a:spcAft>
              <a:buFont typeface="Arial" panose="020B0604020202020204" pitchFamily="34" charset="0"/>
              <a:buChar char="•"/>
              <a:defRPr/>
            </a:pPr>
            <a:r>
              <a:rPr lang="mk-MK" b="1" dirty="0">
                <a:solidFill>
                  <a:prstClr val="black"/>
                </a:solidFill>
                <a:ea typeface="SimSun" pitchFamily="2" charset="-122"/>
                <a:cs typeface="Calibri" panose="020F0502020204030204" pitchFamily="34" charset="0"/>
              </a:rPr>
              <a:t>SEEDnet project</a:t>
            </a:r>
            <a:r>
              <a:rPr lang="en-US" b="1" dirty="0">
                <a:solidFill>
                  <a:prstClr val="black"/>
                </a:solidFill>
                <a:ea typeface="SimSun" pitchFamily="2" charset="-122"/>
                <a:cs typeface="Calibri" panose="020F0502020204030204" pitchFamily="34" charset="0"/>
              </a:rPr>
              <a:t> </a:t>
            </a:r>
            <a:r>
              <a:rPr lang="mk-MK" b="1" dirty="0">
                <a:solidFill>
                  <a:prstClr val="black"/>
                </a:solidFill>
                <a:ea typeface="SimSun" pitchFamily="2" charset="-122"/>
                <a:cs typeface="Calibri" panose="020F0502020204030204" pitchFamily="34" charset="0"/>
              </a:rPr>
              <a:t>(2009-2010)</a:t>
            </a:r>
            <a:r>
              <a:rPr lang="en-US" b="1" dirty="0">
                <a:solidFill>
                  <a:prstClr val="black"/>
                </a:solidFill>
                <a:ea typeface="SimSun" pitchFamily="2" charset="-122"/>
                <a:cs typeface="Calibri" panose="020F0502020204030204" pitchFamily="34" charset="0"/>
              </a:rPr>
              <a:t> - </a:t>
            </a:r>
            <a:r>
              <a:rPr lang="mk-MK" dirty="0">
                <a:solidFill>
                  <a:prstClr val="black"/>
                </a:solidFill>
                <a:ea typeface="SimSun" pitchFamily="2" charset="-122"/>
                <a:cs typeface="Calibri" panose="020F0502020204030204" pitchFamily="34" charset="0"/>
              </a:rPr>
              <a:t>''Identification, characterisation and conservation of old and autochthonous vine varieties in eastern european countries'’</a:t>
            </a:r>
            <a:endParaRPr lang="en-US" dirty="0">
              <a:solidFill>
                <a:prstClr val="black"/>
              </a:solidFill>
              <a:ea typeface="SimSun" pitchFamily="2" charset="-122"/>
              <a:cs typeface="Calibri" panose="020F0502020204030204" pitchFamily="34" charset="0"/>
            </a:endParaRPr>
          </a:p>
          <a:p>
            <a:pPr marL="342900" indent="-342900" algn="just" eaLnBrk="0" fontAlgn="base" hangingPunct="0">
              <a:spcBef>
                <a:spcPct val="20000"/>
              </a:spcBef>
              <a:spcAft>
                <a:spcPct val="0"/>
              </a:spcAft>
              <a:buFont typeface="Arial" panose="020B0604020202020204" pitchFamily="34" charset="0"/>
              <a:buChar char="•"/>
              <a:defRPr/>
            </a:pPr>
            <a:r>
              <a:rPr lang="mk-MK" b="1" dirty="0">
                <a:solidFill>
                  <a:prstClr val="black"/>
                </a:solidFill>
                <a:ea typeface="SimSun" pitchFamily="2" charset="-122"/>
                <a:cs typeface="Calibri" panose="020F0502020204030204" pitchFamily="34" charset="0"/>
              </a:rPr>
              <a:t>SEE.ERA.NET project (2010-2012) </a:t>
            </a:r>
            <a:r>
              <a:rPr lang="mk-MK" dirty="0">
                <a:solidFill>
                  <a:prstClr val="black"/>
                </a:solidFill>
                <a:ea typeface="SimSun" pitchFamily="2" charset="-122"/>
                <a:cs typeface="Calibri" panose="020F0502020204030204" pitchFamily="34" charset="0"/>
              </a:rPr>
              <a:t>''Preservation and establishment of true-to-type and virus free material of endangered grapevine cultivars in Croatia and Montenegro'' ERA 91/04</a:t>
            </a:r>
            <a:endParaRPr lang="sr-Latn-RS" dirty="0">
              <a:solidFill>
                <a:prstClr val="black"/>
              </a:solidFill>
              <a:ea typeface="SimSun" pitchFamily="2" charset="-122"/>
              <a:cs typeface="Calibri" panose="020F0502020204030204" pitchFamily="34" charset="0"/>
            </a:endParaRPr>
          </a:p>
          <a:p>
            <a:pPr marL="342900" indent="-342900" algn="just" eaLnBrk="0" fontAlgn="base" hangingPunct="0">
              <a:spcBef>
                <a:spcPct val="20000"/>
              </a:spcBef>
              <a:spcAft>
                <a:spcPct val="0"/>
              </a:spcAft>
              <a:buFont typeface="Arial" panose="020B0604020202020204" pitchFamily="34" charset="0"/>
              <a:buChar char="•"/>
              <a:defRPr/>
            </a:pPr>
            <a:r>
              <a:rPr lang="mk-MK" dirty="0">
                <a:solidFill>
                  <a:prstClr val="black"/>
                </a:solidFill>
                <a:ea typeface="SimSun" pitchFamily="2" charset="-122"/>
                <a:cs typeface="Calibri" panose="020F0502020204030204" pitchFamily="34" charset="0"/>
              </a:rPr>
              <a:t>As a result of the work on the characterization of the Montenegrin grapevine germplasm, within the mentioned projects, Montenegro is the first time in 2012. presented its autochthonous varieties and officially joined the EU Vitis database.</a:t>
            </a:r>
            <a:endParaRPr lang="en-US" dirty="0">
              <a:solidFill>
                <a:prstClr val="black"/>
              </a:solidFill>
              <a:ea typeface="SimSun" pitchFamily="2" charset="-122"/>
              <a:cs typeface="Calibri" panose="020F0502020204030204" pitchFamily="34" charset="0"/>
            </a:endParaRPr>
          </a:p>
          <a:p>
            <a:pPr marL="342900" indent="-342900" eaLnBrk="0" fontAlgn="base" hangingPunct="0">
              <a:spcBef>
                <a:spcPct val="20000"/>
              </a:spcBef>
              <a:spcAft>
                <a:spcPct val="0"/>
              </a:spcAft>
              <a:buFont typeface="Arial" panose="020B0604020202020204" pitchFamily="34" charset="0"/>
              <a:buChar char="•"/>
              <a:defRPr/>
            </a:pPr>
            <a:r>
              <a:rPr lang="mk-MK" altLang="en-US" b="1" dirty="0">
                <a:solidFill>
                  <a:prstClr val="black"/>
                </a:solidFill>
                <a:ea typeface="SimSun" pitchFamily="2" charset="-122"/>
                <a:cs typeface="Calibri" panose="020F0502020204030204" pitchFamily="34" charset="0"/>
              </a:rPr>
              <a:t>COST ACTION FA1003 </a:t>
            </a:r>
            <a:r>
              <a:rPr lang="mk-MK" altLang="en-US" dirty="0">
                <a:solidFill>
                  <a:prstClr val="black"/>
                </a:solidFill>
                <a:ea typeface="SimSun" pitchFamily="2" charset="-122"/>
                <a:cs typeface="Calibri" panose="020F0502020204030204" pitchFamily="34" charset="0"/>
              </a:rPr>
              <a:t>(East-West Collaboration for Grapevine Diversity Exploration and Mobilization of Adaptive Traits for Breeding) (2012-2014)</a:t>
            </a:r>
            <a:endParaRPr lang="sr-Latn-RS" altLang="en-US" dirty="0">
              <a:solidFill>
                <a:prstClr val="black"/>
              </a:solidFill>
              <a:ea typeface="SimSun" pitchFamily="2" charset="-122"/>
              <a:cs typeface="Calibri" panose="020F0502020204030204" pitchFamily="34" charset="0"/>
            </a:endParaRPr>
          </a:p>
          <a:p>
            <a:pPr marL="342900" indent="-342900" eaLnBrk="0" fontAlgn="base" hangingPunct="0">
              <a:spcBef>
                <a:spcPct val="20000"/>
              </a:spcBef>
              <a:spcAft>
                <a:spcPct val="0"/>
              </a:spcAft>
              <a:buFont typeface="Arial" panose="020B0604020202020204" pitchFamily="34" charset="0"/>
              <a:buChar char="•"/>
              <a:defRPr/>
            </a:pPr>
            <a:r>
              <a:rPr lang="mk-MK" altLang="en-US" b="1" dirty="0">
                <a:solidFill>
                  <a:prstClr val="black"/>
                </a:solidFill>
                <a:ea typeface="SimSun" pitchFamily="2" charset="-122"/>
                <a:cs typeface="Calibri" panose="020F0502020204030204" pitchFamily="34" charset="0"/>
              </a:rPr>
              <a:t>ECPGR</a:t>
            </a:r>
            <a:r>
              <a:rPr lang="mk-MK" altLang="en-US" dirty="0">
                <a:solidFill>
                  <a:prstClr val="black"/>
                </a:solidFill>
                <a:ea typeface="SimSun" pitchFamily="2" charset="-122"/>
                <a:cs typeface="Calibri" panose="020F0502020204030204" pitchFamily="34" charset="0"/>
              </a:rPr>
              <a:t> group ''Increasing the efficiency of conservation of wild grapevine genetic resources in Europe – InWiGrape project (2016)</a:t>
            </a:r>
            <a:endParaRPr lang="sr-Latn-RS" altLang="en-US" dirty="0">
              <a:solidFill>
                <a:prstClr val="black"/>
              </a:solidFill>
              <a:ea typeface="SimSun" pitchFamily="2" charset="-122"/>
              <a:cs typeface="Calibri" panose="020F0502020204030204" pitchFamily="34" charset="0"/>
            </a:endParaRPr>
          </a:p>
          <a:p>
            <a:pPr marL="342900" indent="-342900" eaLnBrk="0" fontAlgn="base" hangingPunct="0">
              <a:spcBef>
                <a:spcPct val="20000"/>
              </a:spcBef>
              <a:spcAft>
                <a:spcPct val="0"/>
              </a:spcAft>
              <a:buFont typeface="Arial" panose="020B0604020202020204" pitchFamily="34" charset="0"/>
              <a:buChar char="•"/>
              <a:defRPr/>
            </a:pPr>
            <a:r>
              <a:rPr lang="mk-MK" altLang="en-US" b="1" dirty="0">
                <a:solidFill>
                  <a:prstClr val="black"/>
                </a:solidFill>
                <a:ea typeface="SimSun" pitchFamily="2" charset="-122"/>
                <a:cs typeface="Calibri" panose="020F0502020204030204" pitchFamily="34" charset="0"/>
              </a:rPr>
              <a:t>ECPGR </a:t>
            </a:r>
            <a:r>
              <a:rPr lang="mk-MK" altLang="en-US" dirty="0">
                <a:solidFill>
                  <a:prstClr val="black"/>
                </a:solidFill>
                <a:ea typeface="SimSun" pitchFamily="2" charset="-122"/>
                <a:cs typeface="Calibri" panose="020F0502020204030204" pitchFamily="34" charset="0"/>
              </a:rPr>
              <a:t>group</a:t>
            </a:r>
            <a:r>
              <a:rPr lang="sr-Latn-RS" altLang="en-US" dirty="0">
                <a:solidFill>
                  <a:prstClr val="black"/>
                </a:solidFill>
                <a:ea typeface="SimSun" pitchFamily="2" charset="-122"/>
                <a:cs typeface="Calibri" panose="020F0502020204030204" pitchFamily="34" charset="0"/>
              </a:rPr>
              <a:t> </a:t>
            </a:r>
            <a:r>
              <a:rPr lang="en-US" dirty="0">
                <a:solidFill>
                  <a:prstClr val="black"/>
                </a:solidFill>
                <a:ea typeface="SimSun" pitchFamily="2" charset="-122"/>
                <a:cs typeface="Calibri" panose="020F0502020204030204" pitchFamily="34" charset="0"/>
              </a:rPr>
              <a:t>“On-farm inventory of minor grape varieties in the European </a:t>
            </a:r>
            <a:r>
              <a:rPr lang="en-US" dirty="0" err="1">
                <a:solidFill>
                  <a:prstClr val="black"/>
                </a:solidFill>
                <a:ea typeface="SimSun" pitchFamily="2" charset="-122"/>
                <a:cs typeface="Calibri" panose="020F0502020204030204" pitchFamily="34" charset="0"/>
              </a:rPr>
              <a:t>Vitis</a:t>
            </a:r>
            <a:r>
              <a:rPr lang="en-US" dirty="0">
                <a:solidFill>
                  <a:prstClr val="black"/>
                </a:solidFill>
                <a:ea typeface="SimSun" pitchFamily="2" charset="-122"/>
                <a:cs typeface="Calibri" panose="020F0502020204030204" pitchFamily="34" charset="0"/>
              </a:rPr>
              <a:t> Database </a:t>
            </a:r>
            <a:r>
              <a:rPr lang="sr-Latn-RS" dirty="0">
                <a:solidFill>
                  <a:prstClr val="black"/>
                </a:solidFill>
                <a:ea typeface="SimSun" pitchFamily="2" charset="-122"/>
                <a:cs typeface="Calibri" panose="020F0502020204030204" pitchFamily="34" charset="0"/>
              </a:rPr>
              <a:t>– </a:t>
            </a:r>
            <a:r>
              <a:rPr lang="en-US" dirty="0" err="1">
                <a:solidFill>
                  <a:prstClr val="black"/>
                </a:solidFill>
                <a:ea typeface="SimSun" pitchFamily="2" charset="-122"/>
                <a:cs typeface="Calibri" panose="020F0502020204030204" pitchFamily="34" charset="0"/>
              </a:rPr>
              <a:t>GrapeOnFarm</a:t>
            </a:r>
            <a:r>
              <a:rPr lang="sr-Latn-CS" dirty="0">
                <a:solidFill>
                  <a:prstClr val="black"/>
                </a:solidFill>
                <a:ea typeface="SimSun" pitchFamily="2" charset="-122"/>
                <a:cs typeface="Calibri" panose="020F0502020204030204" pitchFamily="34" charset="0"/>
              </a:rPr>
              <a:t> (2017)</a:t>
            </a:r>
            <a:endParaRPr lang="sr-Latn-RS" altLang="en-US" dirty="0">
              <a:solidFill>
                <a:prstClr val="black"/>
              </a:solidFill>
              <a:ea typeface="SimSun" pitchFamily="2" charset="-122"/>
              <a:cs typeface="Calibri" panose="020F0502020204030204" pitchFamily="34" charset="0"/>
            </a:endParaRPr>
          </a:p>
          <a:p>
            <a:pPr marL="342900" indent="-342900" eaLnBrk="0" fontAlgn="base" hangingPunct="0">
              <a:spcBef>
                <a:spcPct val="20000"/>
              </a:spcBef>
              <a:spcAft>
                <a:spcPct val="0"/>
              </a:spcAft>
              <a:buFont typeface="Arial" panose="020B0604020202020204" pitchFamily="34" charset="0"/>
              <a:buChar char="•"/>
              <a:defRPr/>
            </a:pPr>
            <a:r>
              <a:rPr lang="sr-Latn-RS" dirty="0">
                <a:solidFill>
                  <a:prstClr val="black"/>
                </a:solidFill>
                <a:ea typeface="SimSun" pitchFamily="2" charset="-122"/>
                <a:cs typeface="Calibri" panose="020F0502020204030204" pitchFamily="34" charset="0"/>
              </a:rPr>
              <a:t>P</a:t>
            </a:r>
            <a:r>
              <a:rPr lang="en-US" dirty="0" err="1">
                <a:solidFill>
                  <a:prstClr val="black"/>
                </a:solidFill>
                <a:ea typeface="SimSun" pitchFamily="2" charset="-122"/>
                <a:cs typeface="Calibri" panose="020F0502020204030204" pitchFamily="34" charset="0"/>
              </a:rPr>
              <a:t>roject</a:t>
            </a:r>
            <a:r>
              <a:rPr lang="en-US" dirty="0">
                <a:solidFill>
                  <a:prstClr val="black"/>
                </a:solidFill>
                <a:ea typeface="SimSun" pitchFamily="2" charset="-122"/>
                <a:cs typeface="Calibri" panose="020F0502020204030204" pitchFamily="34" charset="0"/>
              </a:rPr>
              <a:t> </a:t>
            </a:r>
            <a:r>
              <a:rPr lang="en-US" b="1" dirty="0">
                <a:solidFill>
                  <a:prstClr val="black"/>
                </a:solidFill>
                <a:ea typeface="SimSun" pitchFamily="2" charset="-122"/>
                <a:cs typeface="Calibri" panose="020F0502020204030204" pitchFamily="34" charset="0"/>
              </a:rPr>
              <a:t>"Genetic diversity of vines in Montenegro"</a:t>
            </a:r>
            <a:r>
              <a:rPr lang="en-US" dirty="0">
                <a:solidFill>
                  <a:prstClr val="black"/>
                </a:solidFill>
                <a:ea typeface="SimSun" pitchFamily="2" charset="-122"/>
                <a:cs typeface="Calibri" panose="020F0502020204030204" pitchFamily="34" charset="0"/>
              </a:rPr>
              <a:t>, in cooperation with Institute of Vine and Wine (ICVV) in La Rioja</a:t>
            </a:r>
            <a:r>
              <a:rPr lang="sr-Latn-RS" dirty="0">
                <a:solidFill>
                  <a:prstClr val="black"/>
                </a:solidFill>
                <a:ea typeface="SimSun" pitchFamily="2" charset="-122"/>
                <a:cs typeface="Calibri" panose="020F0502020204030204" pitchFamily="34" charset="0"/>
              </a:rPr>
              <a:t>, Spain (2013 - ongoing)</a:t>
            </a:r>
          </a:p>
          <a:p>
            <a:pPr marL="342900" indent="-342900" eaLnBrk="0" fontAlgn="base" hangingPunct="0">
              <a:spcBef>
                <a:spcPct val="20000"/>
              </a:spcBef>
              <a:spcAft>
                <a:spcPct val="0"/>
              </a:spcAft>
              <a:buFont typeface="Arial" panose="020B0604020202020204" pitchFamily="34" charset="0"/>
              <a:buChar char="•"/>
              <a:defRPr/>
            </a:pPr>
            <a:r>
              <a:rPr lang="sr-Latn-RS" b="1" dirty="0">
                <a:solidFill>
                  <a:prstClr val="black"/>
                </a:solidFill>
                <a:ea typeface="SimSun" pitchFamily="2" charset="-122"/>
                <a:cs typeface="Calibri" panose="020F0502020204030204" pitchFamily="34" charset="0"/>
              </a:rPr>
              <a:t>COST action CA17111 </a:t>
            </a:r>
            <a:r>
              <a:rPr lang="sr-Latn-RS" dirty="0">
                <a:solidFill>
                  <a:prstClr val="black"/>
                </a:solidFill>
                <a:ea typeface="SimSun" pitchFamily="2" charset="-122"/>
                <a:cs typeface="Calibri" panose="020F0502020204030204" pitchFamily="34" charset="0"/>
              </a:rPr>
              <a:t>– Data integration to maximize the power of omics for  grapevine improvement (2018-2022)</a:t>
            </a:r>
          </a:p>
          <a:p>
            <a:pPr marL="342900" indent="-342900" eaLnBrk="0" fontAlgn="base" hangingPunct="0">
              <a:spcBef>
                <a:spcPct val="20000"/>
              </a:spcBef>
              <a:spcAft>
                <a:spcPct val="0"/>
              </a:spcAft>
              <a:buFont typeface="Arial" panose="020B0604020202020204" pitchFamily="34" charset="0"/>
              <a:buChar char="•"/>
              <a:defRPr/>
            </a:pPr>
            <a:endParaRPr lang="sr-Latn-RS" dirty="0">
              <a:solidFill>
                <a:prstClr val="black"/>
              </a:solidFill>
              <a:ea typeface="SimSun" pitchFamily="2" charset="-122"/>
              <a:cs typeface="Calibri" panose="020F0502020204030204" pitchFamily="34" charset="0"/>
            </a:endParaRPr>
          </a:p>
        </p:txBody>
      </p:sp>
      <p:pic>
        <p:nvPicPr>
          <p:cNvPr id="110595" name="Picture 8"/>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184150" y="95250"/>
            <a:ext cx="2133600" cy="6524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059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0" y="58738"/>
            <a:ext cx="1143000" cy="790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059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300" y="58738"/>
            <a:ext cx="2133600" cy="790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05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8175" y="60325"/>
            <a:ext cx="1882775"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9" name="Picture 6"/>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600950" y="58738"/>
            <a:ext cx="1519238"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9954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0D9067-574B-4C96-9AAC-5C6551EBDDB9}"/>
              </a:ext>
            </a:extLst>
          </p:cNvPr>
          <p:cNvSpPr>
            <a:spLocks noGrp="1"/>
          </p:cNvSpPr>
          <p:nvPr>
            <p:ph idx="1"/>
          </p:nvPr>
        </p:nvSpPr>
        <p:spPr>
          <a:xfrm>
            <a:off x="285416" y="1902669"/>
            <a:ext cx="8573167" cy="3905436"/>
          </a:xfrm>
        </p:spPr>
        <p:txBody>
          <a:bodyPr>
            <a:noAutofit/>
          </a:bodyPr>
          <a:lstStyle/>
          <a:p>
            <a:pPr algn="just"/>
            <a:r>
              <a:rPr lang="en-GB" sz="1800" dirty="0"/>
              <a:t>The most comprehensive study on the grapevine diversity in Montenegro, </a:t>
            </a:r>
            <a:r>
              <a:rPr lang="sr-Latn-ME" sz="1800" dirty="0"/>
              <a:t>’’</a:t>
            </a:r>
            <a:r>
              <a:rPr lang="en-GB" sz="1800" dirty="0"/>
              <a:t>13. </a:t>
            </a:r>
            <a:r>
              <a:rPr lang="en-GB" sz="1800" dirty="0" err="1"/>
              <a:t>jul</a:t>
            </a:r>
            <a:r>
              <a:rPr lang="en-GB" sz="1800" dirty="0"/>
              <a:t> Planta</a:t>
            </a:r>
            <a:r>
              <a:rPr lang="sr-Latn-ME" sz="1800" dirty="0"/>
              <a:t>že ’’ realised from 2013., and still ongoing, </a:t>
            </a:r>
            <a:r>
              <a:rPr lang="en-GB" sz="1800" dirty="0"/>
              <a:t>in </a:t>
            </a:r>
            <a:r>
              <a:rPr lang="sr-Latn-ME" sz="1800" dirty="0"/>
              <a:t>the </a:t>
            </a:r>
            <a:r>
              <a:rPr lang="en-GB" sz="1800" dirty="0"/>
              <a:t>cooperation with</a:t>
            </a:r>
            <a:r>
              <a:rPr lang="sr-Latn-ME" sz="1800" dirty="0"/>
              <a:t> </a:t>
            </a:r>
            <a:r>
              <a:rPr lang="en-GB" sz="1800" dirty="0"/>
              <a:t>Institute of Vine and Wine from Spain - ICVV (</a:t>
            </a:r>
            <a:r>
              <a:rPr lang="en-GB" sz="1800" dirty="0" err="1"/>
              <a:t>Logroño</a:t>
            </a:r>
            <a:r>
              <a:rPr lang="en-GB" sz="1800" dirty="0"/>
              <a:t>, La Rioja) led by prof. </a:t>
            </a:r>
            <a:r>
              <a:rPr lang="sr-Latn-ME" sz="1800" dirty="0"/>
              <a:t>dr</a:t>
            </a:r>
            <a:r>
              <a:rPr lang="en-GB" sz="1800" dirty="0"/>
              <a:t> Jose Miguel Martínez </a:t>
            </a:r>
            <a:r>
              <a:rPr lang="en-GB" sz="1800" dirty="0" err="1"/>
              <a:t>Zapater</a:t>
            </a:r>
            <a:r>
              <a:rPr lang="sr-Latn-ME" sz="1800" dirty="0"/>
              <a:t> and</a:t>
            </a:r>
            <a:r>
              <a:rPr lang="en-GB" sz="1800" dirty="0"/>
              <a:t> </a:t>
            </a:r>
            <a:r>
              <a:rPr lang="sr-Latn-ME" sz="1800" dirty="0"/>
              <a:t>d</a:t>
            </a:r>
            <a:r>
              <a:rPr lang="en-GB" sz="1800" dirty="0"/>
              <a:t>r </a:t>
            </a:r>
            <a:r>
              <a:rPr lang="en-GB" sz="1800" dirty="0" err="1"/>
              <a:t>Javer</a:t>
            </a:r>
            <a:r>
              <a:rPr lang="en-GB" sz="1800" dirty="0"/>
              <a:t> Ibanez</a:t>
            </a:r>
            <a:r>
              <a:rPr lang="sr-Latn-ME" sz="1800" dirty="0"/>
              <a:t>, </a:t>
            </a:r>
            <a:r>
              <a:rPr lang="en-GB" sz="1800" dirty="0"/>
              <a:t>with the participation of </a:t>
            </a:r>
            <a:r>
              <a:rPr lang="sr-Latn-ME" sz="1800" dirty="0"/>
              <a:t>dr Rafael Ocete from </a:t>
            </a:r>
            <a:r>
              <a:rPr lang="es-ES" sz="1800" dirty="0" err="1"/>
              <a:t>Facult</a:t>
            </a:r>
            <a:r>
              <a:rPr lang="sr-Latn-ME" sz="1800" dirty="0"/>
              <a:t>y of Biology</a:t>
            </a:r>
            <a:r>
              <a:rPr lang="es-ES" sz="1800" dirty="0"/>
              <a:t>, </a:t>
            </a:r>
            <a:r>
              <a:rPr lang="es-ES" sz="1800" dirty="0" err="1"/>
              <a:t>Univers</a:t>
            </a:r>
            <a:r>
              <a:rPr lang="sr-Latn-ME" sz="1800" dirty="0"/>
              <a:t>ity in </a:t>
            </a:r>
            <a:r>
              <a:rPr lang="es-ES" sz="1800" dirty="0"/>
              <a:t>Sevilla</a:t>
            </a:r>
            <a:r>
              <a:rPr lang="sr-Latn-ME" sz="1800" dirty="0"/>
              <a:t>, Spain and </a:t>
            </a:r>
            <a:r>
              <a:rPr lang="en-GB" sz="1800" dirty="0"/>
              <a:t>prof. </a:t>
            </a:r>
            <a:r>
              <a:rPr lang="sr-Latn-ME" sz="1800" dirty="0"/>
              <a:t>dr </a:t>
            </a:r>
            <a:r>
              <a:rPr lang="en-GB" sz="1800" dirty="0" err="1"/>
              <a:t>Miodrag</a:t>
            </a:r>
            <a:r>
              <a:rPr lang="en-GB" sz="1800" dirty="0"/>
              <a:t> </a:t>
            </a:r>
            <a:r>
              <a:rPr lang="en-GB" sz="1800" dirty="0" err="1"/>
              <a:t>Grbić</a:t>
            </a:r>
            <a:r>
              <a:rPr lang="en-GB" sz="1800" dirty="0"/>
              <a:t> from University </a:t>
            </a:r>
            <a:r>
              <a:rPr lang="sr-Latn-ME" sz="1800" dirty="0"/>
              <a:t>of </a:t>
            </a:r>
            <a:r>
              <a:rPr lang="en-GB" sz="1800" dirty="0"/>
              <a:t>Western Ontario</a:t>
            </a:r>
            <a:r>
              <a:rPr lang="sr-Latn-ME" sz="1800" dirty="0"/>
              <a:t>,</a:t>
            </a:r>
            <a:r>
              <a:rPr lang="en-GB" sz="1800" dirty="0"/>
              <a:t> in Canada</a:t>
            </a:r>
            <a:r>
              <a:rPr lang="sr-Latn-ME" sz="1800" dirty="0"/>
              <a:t> and dr Nataša Štajner from </a:t>
            </a:r>
            <a:r>
              <a:rPr lang="en-GB" sz="1800" dirty="0"/>
              <a:t>Biotechnical Faculty, University of Ljubljana</a:t>
            </a:r>
            <a:r>
              <a:rPr lang="sr-Latn-ME" sz="1800" dirty="0"/>
              <a:t>.</a:t>
            </a:r>
          </a:p>
          <a:p>
            <a:pPr algn="just"/>
            <a:r>
              <a:rPr lang="en-GB" sz="1800" dirty="0"/>
              <a:t>The main goal of this research was to perform the genetic characterization of the existing genetic diversity of vines in cultivated and wild populations of Vitis vinifera (L.) in Montenegro, with the aim of defining the importance of </a:t>
            </a:r>
            <a:r>
              <a:rPr lang="sr-Latn-ME" sz="1800" dirty="0"/>
              <a:t> autochthonous grapevine </a:t>
            </a:r>
            <a:r>
              <a:rPr lang="en-GB" sz="1800" dirty="0"/>
              <a:t>varieties in Montenegrin viticulture</a:t>
            </a:r>
            <a:r>
              <a:rPr lang="sr-Latn-ME" sz="1800" dirty="0"/>
              <a:t>, and its genetic relashionships.</a:t>
            </a:r>
            <a:endParaRPr lang="en-GB" sz="1800" dirty="0"/>
          </a:p>
          <a:p>
            <a:pPr algn="just"/>
            <a:r>
              <a:rPr lang="en-GB" sz="1800" dirty="0"/>
              <a:t>Extensive search for grape</a:t>
            </a:r>
            <a:r>
              <a:rPr lang="sr-Latn-ME" sz="1800" dirty="0"/>
              <a:t>vine</a:t>
            </a:r>
            <a:r>
              <a:rPr lang="en-GB" sz="1800" dirty="0"/>
              <a:t> diversity was concentrated on well-known vineyard sites with special attention to traditional wine-growing regions of Montenegro. The research of cultivated plants was focused exclusively on old vines (from 50 to 300 years old</a:t>
            </a:r>
            <a:r>
              <a:rPr lang="sr-Latn-ME" sz="1800" dirty="0"/>
              <a:t>) </a:t>
            </a:r>
            <a:r>
              <a:rPr lang="en-GB" sz="1800" dirty="0"/>
              <a:t>located in small vineyards or orchards, which mostly belong to local grape </a:t>
            </a:r>
            <a:r>
              <a:rPr lang="sr-Latn-ME" sz="1800" dirty="0"/>
              <a:t>and </a:t>
            </a:r>
            <a:r>
              <a:rPr lang="en-GB" sz="1800" dirty="0"/>
              <a:t>wines</a:t>
            </a:r>
            <a:r>
              <a:rPr lang="sr-Latn-ME" sz="1800" dirty="0"/>
              <a:t> </a:t>
            </a:r>
            <a:r>
              <a:rPr lang="en-GB" sz="1800" dirty="0"/>
              <a:t>growers</a:t>
            </a:r>
            <a:r>
              <a:rPr lang="sr-Latn-ME" sz="1800" dirty="0"/>
              <a:t>, </a:t>
            </a:r>
            <a:r>
              <a:rPr lang="en-GB" sz="1800" dirty="0"/>
              <a:t>produced for own consumption. Wild vine samples were mostly collected near the banks of rivers or streams across the country.</a:t>
            </a:r>
          </a:p>
        </p:txBody>
      </p:sp>
      <p:pic>
        <p:nvPicPr>
          <p:cNvPr id="14" name="Picture 13">
            <a:extLst>
              <a:ext uri="{FF2B5EF4-FFF2-40B4-BE49-F238E27FC236}">
                <a16:creationId xmlns:a16="http://schemas.microsoft.com/office/drawing/2014/main" id="{23261248-778C-49B1-A5EF-A154D6FB3045}"/>
              </a:ext>
            </a:extLst>
          </p:cNvPr>
          <p:cNvPicPr>
            <a:picLocks noChangeAspect="1"/>
          </p:cNvPicPr>
          <p:nvPr/>
        </p:nvPicPr>
        <p:blipFill>
          <a:blip r:embed="rId2"/>
          <a:stretch>
            <a:fillRect/>
          </a:stretch>
        </p:blipFill>
        <p:spPr>
          <a:xfrm>
            <a:off x="2682445" y="110076"/>
            <a:ext cx="2944026" cy="1084641"/>
          </a:xfrm>
          <a:prstGeom prst="rect">
            <a:avLst/>
          </a:prstGeom>
        </p:spPr>
      </p:pic>
      <p:pic>
        <p:nvPicPr>
          <p:cNvPr id="16" name="Picture 0" descr="ECPGRtext_black.tif">
            <a:extLst>
              <a:ext uri="{FF2B5EF4-FFF2-40B4-BE49-F238E27FC236}">
                <a16:creationId xmlns:a16="http://schemas.microsoft.com/office/drawing/2014/main" id="{4807D751-66B7-49E4-87B5-3791ED551DE5}"/>
              </a:ext>
            </a:extLst>
          </p:cNvPr>
          <p:cNvPicPr/>
          <p:nvPr/>
        </p:nvPicPr>
        <p:blipFill>
          <a:blip r:embed="rId3" cstate="screen">
            <a:extLst>
              <a:ext uri="{28A0092B-C50C-407E-A947-70E740481C1C}">
                <a14:useLocalDpi xmlns:a14="http://schemas.microsoft.com/office/drawing/2010/main" val="0"/>
              </a:ext>
            </a:extLst>
          </a:blip>
          <a:stretch>
            <a:fillRect/>
          </a:stretch>
        </p:blipFill>
        <p:spPr>
          <a:xfrm>
            <a:off x="155418" y="25459"/>
            <a:ext cx="1700678" cy="1516737"/>
          </a:xfrm>
          <a:prstGeom prst="rect">
            <a:avLst/>
          </a:prstGeom>
        </p:spPr>
      </p:pic>
      <p:sp>
        <p:nvSpPr>
          <p:cNvPr id="18" name="5 CuadroTexto">
            <a:extLst>
              <a:ext uri="{FF2B5EF4-FFF2-40B4-BE49-F238E27FC236}">
                <a16:creationId xmlns:a16="http://schemas.microsoft.com/office/drawing/2014/main" id="{2AA1E0FA-B232-48F4-AB8B-F4B712734D29}"/>
              </a:ext>
            </a:extLst>
          </p:cNvPr>
          <p:cNvSpPr txBox="1"/>
          <p:nvPr/>
        </p:nvSpPr>
        <p:spPr>
          <a:xfrm>
            <a:off x="6790353" y="271190"/>
            <a:ext cx="2131673" cy="430887"/>
          </a:xfrm>
          <a:prstGeom prst="rect">
            <a:avLst/>
          </a:prstGeom>
          <a:noFill/>
        </p:spPr>
        <p:txBody>
          <a:bodyPr wrap="none" lIns="0" tIns="0" rIns="0" bIns="0" rtlCol="0" anchor="ctr" anchorCtr="1">
            <a:spAutoFit/>
          </a:bodyPr>
          <a:lstStyle/>
          <a:p>
            <a:pPr algn="r"/>
            <a:r>
              <a:rPr lang="es-ES" sz="2800" dirty="0">
                <a:ln>
                  <a:solidFill>
                    <a:schemeClr val="accent1">
                      <a:shade val="95000"/>
                      <a:satMod val="105000"/>
                    </a:schemeClr>
                  </a:solidFill>
                </a:ln>
                <a:solidFill>
                  <a:srgbClr val="85A7D1"/>
                </a:solidFill>
                <a:effectLst>
                  <a:outerShdw blurRad="38100" dist="38100" dir="2700000" algn="tl">
                    <a:srgbClr val="000000">
                      <a:alpha val="43137"/>
                    </a:srgbClr>
                  </a:outerShdw>
                </a:effectLst>
                <a:latin typeface="Arial Black" panose="020B0A04020102020204" pitchFamily="34" charset="0"/>
              </a:rPr>
              <a:t>AEG-VIT-IS</a:t>
            </a:r>
            <a:endParaRPr lang="es-ES" dirty="0">
              <a:solidFill>
                <a:schemeClr val="accent1"/>
              </a:solidFill>
              <a:effectLst>
                <a:outerShdw blurRad="38100" dist="38100" dir="2700000" algn="tl">
                  <a:srgbClr val="000000">
                    <a:alpha val="43137"/>
                  </a:srgbClr>
                </a:outerShdw>
              </a:effectLst>
              <a:latin typeface="Swis721 Cn BT" pitchFamily="34" charset="0"/>
            </a:endParaRPr>
          </a:p>
        </p:txBody>
      </p:sp>
    </p:spTree>
    <p:extLst>
      <p:ext uri="{BB962C8B-B14F-4D97-AF65-F5344CB8AC3E}">
        <p14:creationId xmlns:p14="http://schemas.microsoft.com/office/powerpoint/2010/main" val="3950030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6D44B7-13BB-4D6F-8D6F-0C91A65616AF}"/>
              </a:ext>
            </a:extLst>
          </p:cNvPr>
          <p:cNvSpPr>
            <a:spLocks noGrp="1"/>
          </p:cNvSpPr>
          <p:nvPr>
            <p:ph idx="1"/>
          </p:nvPr>
        </p:nvSpPr>
        <p:spPr>
          <a:xfrm>
            <a:off x="93519" y="119496"/>
            <a:ext cx="4950777" cy="3788269"/>
          </a:xfrm>
        </p:spPr>
        <p:txBody>
          <a:bodyPr>
            <a:noAutofit/>
          </a:bodyPr>
          <a:lstStyle/>
          <a:p>
            <a:r>
              <a:rPr lang="en-GB" sz="1800" dirty="0"/>
              <a:t>Within the research, 476 vines from all wine-growing regions of Montenegro were localized, georeferenced and analysed. </a:t>
            </a:r>
          </a:p>
          <a:p>
            <a:r>
              <a:rPr lang="en-GB" sz="1800" dirty="0"/>
              <a:t>419 vines (379 vines grown in old vineyards, Vitis vinifera ssp. sativa and 45 vines that grow wild in nature, assuming that they belong to the wild vine - sylvestris) were isolated from the vineyards of Montenegro. </a:t>
            </a:r>
          </a:p>
          <a:p>
            <a:r>
              <a:rPr lang="en-GB" sz="1800" dirty="0"/>
              <a:t>The research also included 57 samples that are currently maintained in the collection of grapevine genetic resources (ex situ Vitis collection of the Biotechnical Faculty of the University of Montenegro - BTF collection), as reference genotypes and possible representatives of ancient varieties that are not currently grown.</a:t>
            </a:r>
          </a:p>
        </p:txBody>
      </p:sp>
      <p:pic>
        <p:nvPicPr>
          <p:cNvPr id="4" name="Picture 3">
            <a:extLst>
              <a:ext uri="{FF2B5EF4-FFF2-40B4-BE49-F238E27FC236}">
                <a16:creationId xmlns:a16="http://schemas.microsoft.com/office/drawing/2014/main" id="{F7EE99A0-CDA0-4700-B1D9-C22F32B05F60}"/>
              </a:ext>
            </a:extLst>
          </p:cNvPr>
          <p:cNvPicPr>
            <a:picLocks noChangeAspect="1"/>
          </p:cNvPicPr>
          <p:nvPr/>
        </p:nvPicPr>
        <p:blipFill>
          <a:blip r:embed="rId2"/>
          <a:stretch>
            <a:fillRect/>
          </a:stretch>
        </p:blipFill>
        <p:spPr>
          <a:xfrm>
            <a:off x="5199796" y="483480"/>
            <a:ext cx="3695185" cy="2379016"/>
          </a:xfrm>
          <a:prstGeom prst="rect">
            <a:avLst/>
          </a:prstGeom>
        </p:spPr>
      </p:pic>
      <p:sp>
        <p:nvSpPr>
          <p:cNvPr id="8" name="TextBox 7">
            <a:extLst>
              <a:ext uri="{FF2B5EF4-FFF2-40B4-BE49-F238E27FC236}">
                <a16:creationId xmlns:a16="http://schemas.microsoft.com/office/drawing/2014/main" id="{60810851-B793-407C-ACDD-E5D620A915CB}"/>
              </a:ext>
            </a:extLst>
          </p:cNvPr>
          <p:cNvSpPr txBox="1"/>
          <p:nvPr/>
        </p:nvSpPr>
        <p:spPr>
          <a:xfrm>
            <a:off x="5199797" y="2862496"/>
            <a:ext cx="3735973" cy="646331"/>
          </a:xfrm>
          <a:prstGeom prst="rect">
            <a:avLst/>
          </a:prstGeom>
          <a:noFill/>
        </p:spPr>
        <p:txBody>
          <a:bodyPr wrap="square">
            <a:spAutoFit/>
          </a:bodyPr>
          <a:lstStyle/>
          <a:p>
            <a:r>
              <a:rPr lang="en-GB" sz="1200" b="0" i="0" dirty="0">
                <a:solidFill>
                  <a:srgbClr val="222222"/>
                </a:solidFill>
                <a:effectLst/>
                <a:latin typeface="-apple-system"/>
              </a:rPr>
              <a:t>Location of Montenegro in the Western Balkans (</a:t>
            </a:r>
            <a:r>
              <a:rPr lang="en-GB" sz="1200" b="1" i="0" dirty="0">
                <a:solidFill>
                  <a:srgbClr val="222222"/>
                </a:solidFill>
                <a:effectLst/>
                <a:latin typeface="-apple-system"/>
              </a:rPr>
              <a:t>a</a:t>
            </a:r>
            <a:r>
              <a:rPr lang="en-GB" sz="1200" b="0" i="0" dirty="0">
                <a:solidFill>
                  <a:srgbClr val="222222"/>
                </a:solidFill>
                <a:effectLst/>
                <a:latin typeface="-apple-system"/>
              </a:rPr>
              <a:t>) and sampling sites of cultivated and wild grapevines in Montenegro (</a:t>
            </a:r>
            <a:r>
              <a:rPr lang="en-GB" sz="1200" b="1" i="0" dirty="0">
                <a:solidFill>
                  <a:srgbClr val="222222"/>
                </a:solidFill>
                <a:effectLst/>
                <a:latin typeface="-apple-system"/>
              </a:rPr>
              <a:t>b</a:t>
            </a:r>
            <a:r>
              <a:rPr lang="en-GB" sz="1200" b="0" i="0" dirty="0">
                <a:solidFill>
                  <a:srgbClr val="222222"/>
                </a:solidFill>
                <a:effectLst/>
                <a:latin typeface="-apple-system"/>
              </a:rPr>
              <a:t>). </a:t>
            </a:r>
            <a:endParaRPr lang="en-GB" sz="1200" dirty="0"/>
          </a:p>
        </p:txBody>
      </p:sp>
      <p:pic>
        <p:nvPicPr>
          <p:cNvPr id="20" name="Picture 19">
            <a:extLst>
              <a:ext uri="{FF2B5EF4-FFF2-40B4-BE49-F238E27FC236}">
                <a16:creationId xmlns:a16="http://schemas.microsoft.com/office/drawing/2014/main" id="{0503AAA2-6E16-46E6-93F6-7D7916B7991B}"/>
              </a:ext>
            </a:extLst>
          </p:cNvPr>
          <p:cNvPicPr>
            <a:picLocks noChangeAspect="1"/>
          </p:cNvPicPr>
          <p:nvPr/>
        </p:nvPicPr>
        <p:blipFill>
          <a:blip r:embed="rId3"/>
          <a:stretch>
            <a:fillRect/>
          </a:stretch>
        </p:blipFill>
        <p:spPr>
          <a:xfrm>
            <a:off x="837426" y="4615180"/>
            <a:ext cx="2889754" cy="2164268"/>
          </a:xfrm>
          <a:prstGeom prst="rect">
            <a:avLst/>
          </a:prstGeom>
        </p:spPr>
      </p:pic>
      <p:pic>
        <p:nvPicPr>
          <p:cNvPr id="24" name="Picture 20">
            <a:extLst>
              <a:ext uri="{FF2B5EF4-FFF2-40B4-BE49-F238E27FC236}">
                <a16:creationId xmlns:a16="http://schemas.microsoft.com/office/drawing/2014/main" id="{2B24C26A-F830-45CD-BA2E-F7BFCE6BDEC6}"/>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904539" y="4400432"/>
            <a:ext cx="1976438" cy="2379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
            <a:extLst>
              <a:ext uri="{FF2B5EF4-FFF2-40B4-BE49-F238E27FC236}">
                <a16:creationId xmlns:a16="http://schemas.microsoft.com/office/drawing/2014/main" id="{E27A81DF-85EA-4ED4-8FA0-342BB8A85D14}"/>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022757" y="4615180"/>
            <a:ext cx="2959100" cy="216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79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7E3529-7365-4982-BA7F-AF0745DF5CC0}"/>
              </a:ext>
            </a:extLst>
          </p:cNvPr>
          <p:cNvSpPr>
            <a:spLocks noGrp="1"/>
          </p:cNvSpPr>
          <p:nvPr>
            <p:ph type="subTitle" idx="1"/>
          </p:nvPr>
        </p:nvSpPr>
        <p:spPr/>
        <p:txBody>
          <a:bodyPr>
            <a:normAutofit/>
          </a:bodyPr>
          <a:lstStyle/>
          <a:p>
            <a:endParaRPr lang="sr-Latn-ME" dirty="0"/>
          </a:p>
          <a:p>
            <a:endParaRPr lang="sr-Latn-ME" dirty="0"/>
          </a:p>
          <a:p>
            <a:endParaRPr lang="sr-Latn-ME" dirty="0"/>
          </a:p>
        </p:txBody>
      </p:sp>
      <p:sp>
        <p:nvSpPr>
          <p:cNvPr id="5" name="TextBox 4">
            <a:extLst>
              <a:ext uri="{FF2B5EF4-FFF2-40B4-BE49-F238E27FC236}">
                <a16:creationId xmlns:a16="http://schemas.microsoft.com/office/drawing/2014/main" id="{1B8EAF6D-379C-41B4-BB10-76349A748875}"/>
              </a:ext>
            </a:extLst>
          </p:cNvPr>
          <p:cNvSpPr txBox="1"/>
          <p:nvPr/>
        </p:nvSpPr>
        <p:spPr>
          <a:xfrm>
            <a:off x="527316" y="2088902"/>
            <a:ext cx="8362930" cy="4344779"/>
          </a:xfrm>
          <a:prstGeom prst="rect">
            <a:avLst/>
          </a:prstGeom>
          <a:noFill/>
        </p:spPr>
        <p:txBody>
          <a:bodyPr wrap="square">
            <a:spAutoFit/>
          </a:bodyPr>
          <a:lstStyle/>
          <a:p>
            <a:pPr marL="228600" indent="-228600">
              <a:lnSpc>
                <a:spcPct val="90000"/>
              </a:lnSpc>
              <a:spcBef>
                <a:spcPts val="1000"/>
              </a:spcBef>
              <a:buFont typeface="Arial" panose="020B0604020202020204" pitchFamily="34" charset="0"/>
              <a:buChar char="•"/>
            </a:pPr>
            <a:r>
              <a:rPr lang="en-GB" dirty="0"/>
              <a:t>Selected vines were sampled and genotyped using SNP (single nucleotide polymorphisms) and SSR markers (simple sequence replicates), and unique genetic profiles were compared with international databases to properly identify varieties and detect synonyms (different names for one variety) and homonyms. same name for different varieties). </a:t>
            </a:r>
          </a:p>
          <a:p>
            <a:pPr marL="228600" indent="-228600">
              <a:lnSpc>
                <a:spcPct val="90000"/>
              </a:lnSpc>
              <a:spcBef>
                <a:spcPts val="1000"/>
              </a:spcBef>
              <a:buFont typeface="Arial" panose="020B0604020202020204" pitchFamily="34" charset="0"/>
              <a:buChar char="•"/>
            </a:pPr>
            <a:r>
              <a:rPr lang="en-GB" dirty="0"/>
              <a:t>The DNA of each vine was </a:t>
            </a:r>
            <a:r>
              <a:rPr lang="en-GB" dirty="0" err="1"/>
              <a:t>analyzed</a:t>
            </a:r>
            <a:r>
              <a:rPr lang="en-GB" dirty="0"/>
              <a:t> at ICVV (Institute for Vine and Wine-La Rioja, Spain) and compared with their base of SNP molecular markers, which is unique in its size worldwide. In addition, we </a:t>
            </a:r>
            <a:r>
              <a:rPr lang="en-GB" dirty="0" err="1"/>
              <a:t>analyzed</a:t>
            </a:r>
            <a:r>
              <a:rPr lang="en-GB" dirty="0"/>
              <a:t> the genetic diversity and structure of vines in Montenegro and studied their genetic links.</a:t>
            </a:r>
            <a:endParaRPr lang="sr-Latn-ME" dirty="0"/>
          </a:p>
          <a:p>
            <a:pPr marL="228600" indent="-228600">
              <a:lnSpc>
                <a:spcPct val="90000"/>
              </a:lnSpc>
              <a:spcBef>
                <a:spcPts val="1000"/>
              </a:spcBef>
              <a:buFont typeface="Arial" panose="020B0604020202020204" pitchFamily="34" charset="0"/>
              <a:buChar char="•"/>
            </a:pPr>
            <a:r>
              <a:rPr lang="en-GB" dirty="0"/>
              <a:t>In this way, 144 different genetic profiles were confirmed, among which 101 genotypes corresponding to cultivated varieties (Vitis vinifera ssp. Sativa), and 43 genotypes, corresponded to wild forms (Vitis </a:t>
            </a:r>
            <a:r>
              <a:rPr lang="en-GB" dirty="0" err="1"/>
              <a:t>silvestris</a:t>
            </a:r>
            <a:r>
              <a:rPr lang="en-GB" dirty="0"/>
              <a:t>).</a:t>
            </a:r>
            <a:endParaRPr lang="sr-Latn-ME" dirty="0"/>
          </a:p>
          <a:p>
            <a:pPr marL="228600" indent="-228600">
              <a:lnSpc>
                <a:spcPct val="90000"/>
              </a:lnSpc>
              <a:spcBef>
                <a:spcPts val="1000"/>
              </a:spcBef>
              <a:buFont typeface="Arial" panose="020B0604020202020204" pitchFamily="34" charset="0"/>
              <a:buChar char="•"/>
            </a:pPr>
            <a:r>
              <a:rPr lang="en-GB" dirty="0"/>
              <a:t>Accordingly, 2 clusters were formed and </a:t>
            </a:r>
            <a:r>
              <a:rPr lang="en-GB" dirty="0" err="1"/>
              <a:t>analyzed</a:t>
            </a:r>
            <a:r>
              <a:rPr lang="en-GB" dirty="0"/>
              <a:t>, namely a cluster of cultivated grape varieties and a cluster of wild vines in Montenegro.</a:t>
            </a:r>
          </a:p>
          <a:p>
            <a:pPr marL="228600" indent="-228600">
              <a:lnSpc>
                <a:spcPct val="90000"/>
              </a:lnSpc>
              <a:spcBef>
                <a:spcPts val="1000"/>
              </a:spcBef>
              <a:buFont typeface="Arial" panose="020B0604020202020204" pitchFamily="34" charset="0"/>
              <a:buChar char="•"/>
            </a:pPr>
            <a:endParaRPr lang="en-GB" dirty="0"/>
          </a:p>
        </p:txBody>
      </p:sp>
      <p:pic>
        <p:nvPicPr>
          <p:cNvPr id="7" name="Picture 6">
            <a:extLst>
              <a:ext uri="{FF2B5EF4-FFF2-40B4-BE49-F238E27FC236}">
                <a16:creationId xmlns:a16="http://schemas.microsoft.com/office/drawing/2014/main" id="{0790BF90-1EE9-4FF0-97D4-C9D95A5AE398}"/>
              </a:ext>
            </a:extLst>
          </p:cNvPr>
          <p:cNvPicPr>
            <a:picLocks noChangeAspect="1"/>
          </p:cNvPicPr>
          <p:nvPr/>
        </p:nvPicPr>
        <p:blipFill>
          <a:blip r:embed="rId2"/>
          <a:stretch>
            <a:fillRect/>
          </a:stretch>
        </p:blipFill>
        <p:spPr>
          <a:xfrm>
            <a:off x="2737037" y="110076"/>
            <a:ext cx="2944026" cy="1084641"/>
          </a:xfrm>
          <a:prstGeom prst="rect">
            <a:avLst/>
          </a:prstGeom>
        </p:spPr>
      </p:pic>
      <p:pic>
        <p:nvPicPr>
          <p:cNvPr id="9" name="Picture 0" descr="ECPGRtext_black.tif">
            <a:extLst>
              <a:ext uri="{FF2B5EF4-FFF2-40B4-BE49-F238E27FC236}">
                <a16:creationId xmlns:a16="http://schemas.microsoft.com/office/drawing/2014/main" id="{9B7C0811-4378-41E6-A214-3A3336254FEC}"/>
              </a:ext>
            </a:extLst>
          </p:cNvPr>
          <p:cNvPicPr/>
          <p:nvPr/>
        </p:nvPicPr>
        <p:blipFill>
          <a:blip r:embed="rId3" cstate="screen">
            <a:extLst>
              <a:ext uri="{28A0092B-C50C-407E-A947-70E740481C1C}">
                <a14:useLocalDpi xmlns:a14="http://schemas.microsoft.com/office/drawing/2010/main" val="0"/>
              </a:ext>
            </a:extLst>
          </a:blip>
          <a:stretch>
            <a:fillRect/>
          </a:stretch>
        </p:blipFill>
        <p:spPr>
          <a:xfrm>
            <a:off x="210010" y="25459"/>
            <a:ext cx="1700678" cy="1516737"/>
          </a:xfrm>
          <a:prstGeom prst="rect">
            <a:avLst/>
          </a:prstGeom>
        </p:spPr>
      </p:pic>
      <p:sp>
        <p:nvSpPr>
          <p:cNvPr id="11" name="5 CuadroTexto">
            <a:extLst>
              <a:ext uri="{FF2B5EF4-FFF2-40B4-BE49-F238E27FC236}">
                <a16:creationId xmlns:a16="http://schemas.microsoft.com/office/drawing/2014/main" id="{C90BE14D-09F3-46FA-B840-2B48D4078791}"/>
              </a:ext>
            </a:extLst>
          </p:cNvPr>
          <p:cNvSpPr txBox="1"/>
          <p:nvPr/>
        </p:nvSpPr>
        <p:spPr>
          <a:xfrm>
            <a:off x="6844945" y="271190"/>
            <a:ext cx="2131673" cy="430887"/>
          </a:xfrm>
          <a:prstGeom prst="rect">
            <a:avLst/>
          </a:prstGeom>
          <a:noFill/>
        </p:spPr>
        <p:txBody>
          <a:bodyPr wrap="none" lIns="0" tIns="0" rIns="0" bIns="0" rtlCol="0" anchor="ctr" anchorCtr="1">
            <a:spAutoFit/>
          </a:bodyPr>
          <a:lstStyle/>
          <a:p>
            <a:pPr algn="r"/>
            <a:r>
              <a:rPr lang="es-ES" sz="2800" dirty="0">
                <a:ln>
                  <a:solidFill>
                    <a:schemeClr val="accent1">
                      <a:shade val="95000"/>
                      <a:satMod val="105000"/>
                    </a:schemeClr>
                  </a:solidFill>
                </a:ln>
                <a:solidFill>
                  <a:srgbClr val="85A7D1"/>
                </a:solidFill>
                <a:effectLst>
                  <a:outerShdw blurRad="38100" dist="38100" dir="2700000" algn="tl">
                    <a:srgbClr val="000000">
                      <a:alpha val="43137"/>
                    </a:srgbClr>
                  </a:outerShdw>
                </a:effectLst>
                <a:latin typeface="Arial Black" panose="020B0A04020102020204" pitchFamily="34" charset="0"/>
              </a:rPr>
              <a:t>AEG-VIT-IS</a:t>
            </a:r>
            <a:endParaRPr lang="es-ES" dirty="0">
              <a:solidFill>
                <a:schemeClr val="accent1"/>
              </a:solidFill>
              <a:effectLst>
                <a:outerShdw blurRad="38100" dist="38100" dir="2700000" algn="tl">
                  <a:srgbClr val="000000">
                    <a:alpha val="43137"/>
                  </a:srgbClr>
                </a:outerShdw>
              </a:effectLst>
              <a:latin typeface="Swis721 Cn BT" pitchFamily="34" charset="0"/>
            </a:endParaRPr>
          </a:p>
        </p:txBody>
      </p:sp>
    </p:spTree>
    <p:extLst>
      <p:ext uri="{BB962C8B-B14F-4D97-AF65-F5344CB8AC3E}">
        <p14:creationId xmlns:p14="http://schemas.microsoft.com/office/powerpoint/2010/main" val="810160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4 Grupo"/>
          <p:cNvGrpSpPr/>
          <p:nvPr/>
        </p:nvGrpSpPr>
        <p:grpSpPr>
          <a:xfrm>
            <a:off x="30450" y="142647"/>
            <a:ext cx="8989861" cy="6715353"/>
            <a:chOff x="4391" y="-740627"/>
            <a:chExt cx="8984828" cy="5822724"/>
          </a:xfrm>
        </p:grpSpPr>
        <p:pic>
          <p:nvPicPr>
            <p:cNvPr id="6" name="Picture 70" descr="Resultado de imagen de hand drawn square frame clipart"/>
            <p:cNvPicPr>
              <a:picLocks noChangeAspect="1" noChangeArrowheads="1"/>
            </p:cNvPicPr>
            <p:nvPr/>
          </p:nvPicPr>
          <p:blipFill rotWithShape="1">
            <a:blip r:embed="rId2" cstate="screen">
              <a:biLevel thresh="75000"/>
              <a:extLst>
                <a:ext uri="{BEBA8EAE-BF5A-486C-A8C5-ECC9F3942E4B}">
                  <a14:imgProps xmlns:a14="http://schemas.microsoft.com/office/drawing/2010/main">
                    <a14:imgLayer r:embed="rId3">
                      <a14:imgEffect>
                        <a14:backgroundRemoval t="2500" b="97500" l="22626" r="77374">
                          <a14:foregroundMark x1="24033" y1="22083" x2="24033" y2="22083"/>
                          <a14:foregroundMark x1="34467" y1="4583" x2="34467" y2="4583"/>
                          <a14:foregroundMark x1="74678" y1="57500" x2="74678" y2="57500"/>
                          <a14:foregroundMark x1="73271" y1="53958" x2="73271" y2="53958"/>
                        </a14:backgroundRemoval>
                      </a14:imgEffect>
                    </a14:imgLayer>
                  </a14:imgProps>
                </a:ext>
                <a:ext uri="{28A0092B-C50C-407E-A947-70E740481C1C}">
                  <a14:useLocalDpi xmlns:a14="http://schemas.microsoft.com/office/drawing/2010/main" val="0"/>
                </a:ext>
              </a:extLst>
            </a:blip>
            <a:srcRect l="21540" r="22098"/>
            <a:stretch/>
          </p:blipFill>
          <p:spPr bwMode="auto">
            <a:xfrm>
              <a:off x="4392000" y="921489"/>
              <a:ext cx="1245693" cy="17942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706061" y="-740627"/>
              <a:ext cx="706390" cy="220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r="40539"/>
            <a:stretch/>
          </p:blipFill>
          <p:spPr bwMode="auto">
            <a:xfrm>
              <a:off x="8521792" y="-573153"/>
              <a:ext cx="435988" cy="268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8405145" y="-121478"/>
              <a:ext cx="18000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8614106" y="-121478"/>
              <a:ext cx="18000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8823065" y="-121478"/>
              <a:ext cx="166154"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2 CuadroTexto"/>
            <p:cNvSpPr txBox="1"/>
            <p:nvPr/>
          </p:nvSpPr>
          <p:spPr>
            <a:xfrm>
              <a:off x="103992" y="-50569"/>
              <a:ext cx="7704856" cy="640478"/>
            </a:xfrm>
            <a:prstGeom prst="rect">
              <a:avLst/>
            </a:prstGeom>
            <a:noFill/>
          </p:spPr>
          <p:txBody>
            <a:bodyPr wrap="square" rtlCol="0">
              <a:spAutoFit/>
            </a:bodyPr>
            <a:lstStyle/>
            <a:p>
              <a:pPr defTabSz="884643"/>
              <a:r>
                <a:rPr lang="es-ES" sz="1050" baseline="30000" dirty="0">
                  <a:solidFill>
                    <a:prstClr val="black"/>
                  </a:solidFill>
                  <a:latin typeface="Calibri" panose="020F0502020204030204" pitchFamily="34" charset="0"/>
                  <a:cs typeface="Calibri" panose="020F0502020204030204" pitchFamily="34" charset="0"/>
                </a:rPr>
                <a:t>1</a:t>
              </a:r>
              <a:r>
                <a:rPr lang="es-ES" sz="1050" dirty="0">
                  <a:solidFill>
                    <a:prstClr val="black"/>
                  </a:solidFill>
                  <a:latin typeface="Calibri" panose="020F0502020204030204" pitchFamily="34" charset="0"/>
                  <a:cs typeface="Calibri" panose="020F0502020204030204" pitchFamily="34" charset="0"/>
                </a:rPr>
                <a:t>13 Jul </a:t>
              </a:r>
              <a:r>
                <a:rPr lang="es-ES" sz="1050" dirty="0" err="1">
                  <a:solidFill>
                    <a:prstClr val="black"/>
                  </a:solidFill>
                  <a:latin typeface="Calibri" panose="020F0502020204030204" pitchFamily="34" charset="0"/>
                  <a:cs typeface="Calibri" panose="020F0502020204030204" pitchFamily="34" charset="0"/>
                </a:rPr>
                <a:t>Plantaže</a:t>
              </a:r>
              <a:r>
                <a:rPr lang="es-ES" sz="1050" dirty="0">
                  <a:solidFill>
                    <a:prstClr val="black"/>
                  </a:solidFill>
                  <a:latin typeface="Calibri" panose="020F0502020204030204" pitchFamily="34" charset="0"/>
                  <a:cs typeface="Calibri" panose="020F0502020204030204" pitchFamily="34" charset="0"/>
                </a:rPr>
                <a:t>;  </a:t>
              </a:r>
              <a:r>
                <a:rPr lang="es-ES" sz="1050" baseline="30000" dirty="0">
                  <a:solidFill>
                    <a:prstClr val="black"/>
                  </a:solidFill>
                  <a:latin typeface="Calibri" panose="020F0502020204030204" pitchFamily="34" charset="0"/>
                  <a:cs typeface="Calibri" panose="020F0502020204030204" pitchFamily="34" charset="0"/>
                </a:rPr>
                <a:t>2</a:t>
              </a:r>
              <a:r>
                <a:rPr lang="es-ES" sz="1050" dirty="0">
                  <a:solidFill>
                    <a:prstClr val="black"/>
                  </a:solidFill>
                  <a:latin typeface="Calibri" panose="020F0502020204030204" pitchFamily="34" charset="0"/>
                  <a:cs typeface="Calibri" panose="020F0502020204030204" pitchFamily="34" charset="0"/>
                </a:rPr>
                <a:t> Departamento de Viticultura, Instituto de Ciencias de la Vid y del Vino (CSIC, UR, Gobierno de La Rioja) ; </a:t>
              </a:r>
              <a:r>
                <a:rPr lang="en-US" sz="1050" baseline="30000" dirty="0">
                  <a:solidFill>
                    <a:prstClr val="black"/>
                  </a:solidFill>
                  <a:latin typeface="Calibri" panose="020F0502020204030204" pitchFamily="34" charset="0"/>
                  <a:cs typeface="Calibri" panose="020F0502020204030204" pitchFamily="34" charset="0"/>
                </a:rPr>
                <a:t>3 </a:t>
              </a:r>
              <a:r>
                <a:rPr lang="en-GB" sz="1050" dirty="0">
                  <a:solidFill>
                    <a:prstClr val="black"/>
                  </a:solidFill>
                  <a:latin typeface="Calibri" panose="020F0502020204030204" pitchFamily="34" charset="0"/>
                  <a:cs typeface="Calibri" panose="020F0502020204030204" pitchFamily="34" charset="0"/>
                </a:rPr>
                <a:t>Biotechnical Faculty, Agronomy Department, University of Ljubljana;  </a:t>
              </a:r>
              <a:r>
                <a:rPr lang="es-ES" sz="1050" baseline="30000" dirty="0">
                  <a:solidFill>
                    <a:prstClr val="black"/>
                  </a:solidFill>
                  <a:latin typeface="Calibri" panose="020F0502020204030204" pitchFamily="34" charset="0"/>
                  <a:cs typeface="Calibri" panose="020F0502020204030204" pitchFamily="34" charset="0"/>
                </a:rPr>
                <a:t>4</a:t>
              </a:r>
              <a:r>
                <a:rPr lang="es-ES" sz="1050" dirty="0">
                  <a:solidFill>
                    <a:prstClr val="black"/>
                  </a:solidFill>
                  <a:latin typeface="Calibri" panose="020F0502020204030204" pitchFamily="34" charset="0"/>
                  <a:cs typeface="Calibri" panose="020F0502020204030204" pitchFamily="34" charset="0"/>
                </a:rPr>
                <a:t> Laboratorio de Entomología Aplicada, Facultad de Biología, Universidad de Sevilla; </a:t>
              </a:r>
              <a:r>
                <a:rPr lang="en-US" sz="1050" baseline="30000" dirty="0">
                  <a:solidFill>
                    <a:prstClr val="black"/>
                  </a:solidFill>
                  <a:latin typeface="Calibri" panose="020F0502020204030204" pitchFamily="34" charset="0"/>
                  <a:cs typeface="Calibri" panose="020F0502020204030204" pitchFamily="34" charset="0"/>
                </a:rPr>
                <a:t>5</a:t>
              </a:r>
              <a:r>
                <a:rPr lang="en-US" sz="1050" dirty="0">
                  <a:solidFill>
                    <a:prstClr val="black"/>
                  </a:solidFill>
                  <a:latin typeface="Calibri" panose="020F0502020204030204" pitchFamily="34" charset="0"/>
                  <a:cs typeface="Calibri" panose="020F0502020204030204" pitchFamily="34" charset="0"/>
                </a:rPr>
                <a:t> </a:t>
              </a:r>
              <a:r>
                <a:rPr lang="en-GB" sz="1050" dirty="0">
                  <a:solidFill>
                    <a:prstClr val="black"/>
                  </a:solidFill>
                  <a:latin typeface="Calibri" panose="020F0502020204030204" pitchFamily="34" charset="0"/>
                  <a:cs typeface="Calibri" panose="020F0502020204030204" pitchFamily="34" charset="0"/>
                </a:rPr>
                <a:t>Faculty for Food Technology, Food Safety and Ecology, University of </a:t>
              </a:r>
              <a:r>
                <a:rPr lang="en-GB" sz="1050" dirty="0" err="1">
                  <a:solidFill>
                    <a:prstClr val="black"/>
                  </a:solidFill>
                  <a:latin typeface="Calibri" panose="020F0502020204030204" pitchFamily="34" charset="0"/>
                  <a:cs typeface="Calibri" panose="020F0502020204030204" pitchFamily="34" charset="0"/>
                </a:rPr>
                <a:t>Donja</a:t>
              </a:r>
              <a:r>
                <a:rPr lang="en-GB" sz="1050" dirty="0">
                  <a:solidFill>
                    <a:prstClr val="black"/>
                  </a:solidFill>
                  <a:latin typeface="Calibri" panose="020F0502020204030204" pitchFamily="34" charset="0"/>
                  <a:cs typeface="Calibri" panose="020F0502020204030204" pitchFamily="34" charset="0"/>
                </a:rPr>
                <a:t> </a:t>
              </a:r>
              <a:r>
                <a:rPr lang="en-GB" sz="1050" dirty="0" err="1">
                  <a:solidFill>
                    <a:prstClr val="black"/>
                  </a:solidFill>
                  <a:latin typeface="Calibri" panose="020F0502020204030204" pitchFamily="34" charset="0"/>
                  <a:cs typeface="Calibri" panose="020F0502020204030204" pitchFamily="34" charset="0"/>
                </a:rPr>
                <a:t>Gorica</a:t>
              </a:r>
              <a:r>
                <a:rPr lang="en-GB" sz="1050" dirty="0">
                  <a:solidFill>
                    <a:prstClr val="black"/>
                  </a:solidFill>
                  <a:latin typeface="Calibri" panose="020F0502020204030204" pitchFamily="34" charset="0"/>
                  <a:cs typeface="Calibri" panose="020F0502020204030204" pitchFamily="34" charset="0"/>
                </a:rPr>
                <a:t>; </a:t>
              </a:r>
              <a:r>
                <a:rPr lang="en-GB" sz="1050" baseline="30000" dirty="0">
                  <a:solidFill>
                    <a:prstClr val="black"/>
                  </a:solidFill>
                  <a:latin typeface="Calibri" panose="020F0502020204030204" pitchFamily="34" charset="0"/>
                  <a:cs typeface="Calibri" panose="020F0502020204030204" pitchFamily="34" charset="0"/>
                </a:rPr>
                <a:t>6</a:t>
              </a:r>
              <a:r>
                <a:rPr lang="en-GB" sz="1050" dirty="0">
                  <a:solidFill>
                    <a:prstClr val="black"/>
                  </a:solidFill>
                  <a:latin typeface="Calibri" panose="020F0502020204030204" pitchFamily="34" charset="0"/>
                  <a:cs typeface="Calibri" panose="020F0502020204030204" pitchFamily="34" charset="0"/>
                </a:rPr>
                <a:t> Biotechnical Faculty, University of Montenegro; </a:t>
              </a:r>
              <a:r>
                <a:rPr lang="en-GB" sz="1050" baseline="30000" dirty="0">
                  <a:solidFill>
                    <a:prstClr val="black"/>
                  </a:solidFill>
                  <a:latin typeface="Calibri" panose="020F0502020204030204" pitchFamily="34" charset="0"/>
                  <a:cs typeface="Calibri" panose="020F0502020204030204" pitchFamily="34" charset="0"/>
                </a:rPr>
                <a:t>7</a:t>
              </a:r>
              <a:r>
                <a:rPr lang="en-GB" sz="1050" dirty="0">
                  <a:solidFill>
                    <a:prstClr val="black"/>
                  </a:solidFill>
                  <a:latin typeface="Calibri" panose="020F0502020204030204" pitchFamily="34" charset="0"/>
                  <a:cs typeface="Calibri" panose="020F0502020204030204" pitchFamily="34" charset="0"/>
                </a:rPr>
                <a:t> Department of Biology, University of Western Ontario</a:t>
              </a:r>
              <a:endParaRPr lang="de-DE" altLang="de-DE" sz="1050" dirty="0">
                <a:solidFill>
                  <a:prstClr val="black"/>
                </a:solidFill>
                <a:latin typeface="Calibri" panose="020F0502020204030204" pitchFamily="34" charset="0"/>
                <a:cs typeface="Calibri" panose="020F0502020204030204" pitchFamily="34" charset="0"/>
              </a:endParaRPr>
            </a:p>
          </p:txBody>
        </p:sp>
        <p:sp>
          <p:nvSpPr>
            <p:cNvPr id="14" name="13 CuadroTexto"/>
            <p:cNvSpPr txBox="1"/>
            <p:nvPr/>
          </p:nvSpPr>
          <p:spPr>
            <a:xfrm>
              <a:off x="4391" y="-592854"/>
              <a:ext cx="7560636" cy="400299"/>
            </a:xfrm>
            <a:prstGeom prst="rect">
              <a:avLst/>
            </a:prstGeom>
            <a:noFill/>
          </p:spPr>
          <p:txBody>
            <a:bodyPr wrap="square" rtlCol="0">
              <a:spAutoFit/>
            </a:bodyPr>
            <a:lstStyle/>
            <a:p>
              <a:pPr defTabSz="884643"/>
              <a:r>
                <a:rPr lang="en-US" sz="1200" b="1" dirty="0">
                  <a:solidFill>
                    <a:prstClr val="black"/>
                  </a:solidFill>
                  <a:latin typeface="Calibri" panose="020F0502020204030204" pitchFamily="34" charset="0"/>
                  <a:cs typeface="Calibri" panose="020F0502020204030204" pitchFamily="34" charset="0"/>
                </a:rPr>
                <a:t>V. Maraš</a:t>
              </a:r>
              <a:r>
                <a:rPr lang="en-US" sz="1200" b="1" baseline="30000" dirty="0">
                  <a:solidFill>
                    <a:prstClr val="black"/>
                  </a:solidFill>
                  <a:latin typeface="Calibri" panose="020F0502020204030204" pitchFamily="34" charset="0"/>
                  <a:cs typeface="Calibri" panose="020F0502020204030204" pitchFamily="34" charset="0"/>
                </a:rPr>
                <a:t>1</a:t>
              </a:r>
              <a:r>
                <a:rPr lang="en-US" sz="1200" b="1" dirty="0">
                  <a:solidFill>
                    <a:prstClr val="black"/>
                  </a:solidFill>
                  <a:latin typeface="Calibri" panose="020F0502020204030204" pitchFamily="34" charset="0"/>
                  <a:cs typeface="Calibri" panose="020F0502020204030204" pitchFamily="34" charset="0"/>
                </a:rPr>
                <a:t>, </a:t>
              </a:r>
              <a:r>
                <a:rPr lang="en-US" sz="1200" b="1" u="sng" dirty="0">
                  <a:solidFill>
                    <a:prstClr val="black"/>
                  </a:solidFill>
                  <a:latin typeface="Calibri" panose="020F0502020204030204" pitchFamily="34" charset="0"/>
                  <a:cs typeface="Calibri" panose="020F0502020204030204" pitchFamily="34" charset="0"/>
                </a:rPr>
                <a:t>J. Tello</a:t>
              </a:r>
              <a:r>
                <a:rPr lang="en-US" sz="1200" b="1" baseline="30000" dirty="0">
                  <a:solidFill>
                    <a:prstClr val="black"/>
                  </a:solidFill>
                  <a:latin typeface="Calibri" panose="020F0502020204030204" pitchFamily="34" charset="0"/>
                  <a:cs typeface="Calibri" panose="020F0502020204030204" pitchFamily="34" charset="0"/>
                </a:rPr>
                <a:t>2</a:t>
              </a:r>
              <a:r>
                <a:rPr lang="en-US" sz="1200" b="1" dirty="0">
                  <a:solidFill>
                    <a:prstClr val="black"/>
                  </a:solidFill>
                  <a:latin typeface="Calibri" panose="020F0502020204030204" pitchFamily="34" charset="0"/>
                  <a:cs typeface="Calibri" panose="020F0502020204030204" pitchFamily="34" charset="0"/>
                </a:rPr>
                <a:t>, A. Gazivoda</a:t>
              </a:r>
              <a:r>
                <a:rPr lang="en-US" sz="1200" b="1" baseline="30000" dirty="0">
                  <a:solidFill>
                    <a:prstClr val="black"/>
                  </a:solidFill>
                  <a:latin typeface="Calibri" panose="020F0502020204030204" pitchFamily="34" charset="0"/>
                  <a:cs typeface="Calibri" panose="020F0502020204030204" pitchFamily="34" charset="0"/>
                </a:rPr>
                <a:t>1</a:t>
              </a:r>
              <a:r>
                <a:rPr lang="en-US" sz="1200" b="1" dirty="0">
                  <a:solidFill>
                    <a:prstClr val="black"/>
                  </a:solidFill>
                  <a:latin typeface="Calibri" panose="020F0502020204030204" pitchFamily="34" charset="0"/>
                  <a:cs typeface="Calibri" panose="020F0502020204030204" pitchFamily="34" charset="0"/>
                </a:rPr>
                <a:t>, M. Mugoša</a:t>
              </a:r>
              <a:r>
                <a:rPr lang="en-US" sz="1200" b="1" baseline="30000" dirty="0">
                  <a:solidFill>
                    <a:prstClr val="black"/>
                  </a:solidFill>
                  <a:latin typeface="Calibri" panose="020F0502020204030204" pitchFamily="34" charset="0"/>
                  <a:cs typeface="Calibri" panose="020F0502020204030204" pitchFamily="34" charset="0"/>
                </a:rPr>
                <a:t>1</a:t>
              </a:r>
              <a:r>
                <a:rPr lang="en-US" sz="1200" b="1" dirty="0">
                  <a:solidFill>
                    <a:prstClr val="black"/>
                  </a:solidFill>
                  <a:latin typeface="Calibri" panose="020F0502020204030204" pitchFamily="34" charset="0"/>
                  <a:cs typeface="Calibri" panose="020F0502020204030204" pitchFamily="34" charset="0"/>
                </a:rPr>
                <a:t>, M. Perišić</a:t>
              </a:r>
              <a:r>
                <a:rPr lang="en-US" sz="1200" b="1" baseline="30000" dirty="0">
                  <a:solidFill>
                    <a:prstClr val="black"/>
                  </a:solidFill>
                  <a:latin typeface="Calibri" panose="020F0502020204030204" pitchFamily="34" charset="0"/>
                  <a:cs typeface="Calibri" panose="020F0502020204030204" pitchFamily="34" charset="0"/>
                </a:rPr>
                <a:t>1</a:t>
              </a:r>
              <a:r>
                <a:rPr lang="en-US" sz="1200" b="1" dirty="0">
                  <a:solidFill>
                    <a:prstClr val="black"/>
                  </a:solidFill>
                  <a:latin typeface="Calibri" panose="020F0502020204030204" pitchFamily="34" charset="0"/>
                  <a:cs typeface="Calibri" panose="020F0502020204030204" pitchFamily="34" charset="0"/>
                </a:rPr>
                <a:t>, J. Raičević</a:t>
              </a:r>
              <a:r>
                <a:rPr lang="en-US" sz="1200" b="1" baseline="30000" dirty="0">
                  <a:solidFill>
                    <a:prstClr val="black"/>
                  </a:solidFill>
                  <a:latin typeface="Calibri" panose="020F0502020204030204" pitchFamily="34" charset="0"/>
                  <a:cs typeface="Calibri" panose="020F0502020204030204" pitchFamily="34" charset="0"/>
                </a:rPr>
                <a:t>1</a:t>
              </a:r>
              <a:r>
                <a:rPr lang="en-US" sz="1200" b="1" dirty="0">
                  <a:solidFill>
                    <a:prstClr val="black"/>
                  </a:solidFill>
                  <a:latin typeface="Calibri" panose="020F0502020204030204" pitchFamily="34" charset="0"/>
                  <a:cs typeface="Calibri" panose="020F0502020204030204" pitchFamily="34" charset="0"/>
                </a:rPr>
                <a:t>, N. Štajner</a:t>
              </a:r>
              <a:r>
                <a:rPr lang="en-US" sz="1200" b="1" baseline="30000" dirty="0">
                  <a:solidFill>
                    <a:prstClr val="black"/>
                  </a:solidFill>
                  <a:latin typeface="Calibri" panose="020F0502020204030204" pitchFamily="34" charset="0"/>
                  <a:cs typeface="Calibri" panose="020F0502020204030204" pitchFamily="34" charset="0"/>
                </a:rPr>
                <a:t>3</a:t>
              </a:r>
              <a:r>
                <a:rPr lang="en-US" sz="1200" b="1" dirty="0">
                  <a:solidFill>
                    <a:prstClr val="black"/>
                  </a:solidFill>
                  <a:latin typeface="Calibri" panose="020F0502020204030204" pitchFamily="34" charset="0"/>
                  <a:cs typeface="Calibri" panose="020F0502020204030204" pitchFamily="34" charset="0"/>
                </a:rPr>
                <a:t>, R. Ocete</a:t>
              </a:r>
              <a:r>
                <a:rPr lang="en-US" sz="1200" b="1" baseline="30000" dirty="0">
                  <a:solidFill>
                    <a:prstClr val="black"/>
                  </a:solidFill>
                  <a:latin typeface="Calibri" panose="020F0502020204030204" pitchFamily="34" charset="0"/>
                  <a:cs typeface="Calibri" panose="020F0502020204030204" pitchFamily="34" charset="0"/>
                </a:rPr>
                <a:t>4</a:t>
              </a:r>
              <a:r>
                <a:rPr lang="en-US" sz="1200" b="1" dirty="0">
                  <a:solidFill>
                    <a:prstClr val="black"/>
                  </a:solidFill>
                  <a:latin typeface="Calibri" panose="020F0502020204030204" pitchFamily="34" charset="0"/>
                  <a:cs typeface="Calibri" panose="020F0502020204030204" pitchFamily="34" charset="0"/>
                </a:rPr>
                <a:t>, V. Božović</a:t>
              </a:r>
              <a:r>
                <a:rPr lang="en-US" sz="1200" b="1" baseline="30000" dirty="0">
                  <a:solidFill>
                    <a:prstClr val="black"/>
                  </a:solidFill>
                  <a:latin typeface="Calibri" panose="020F0502020204030204" pitchFamily="34" charset="0"/>
                  <a:cs typeface="Calibri" panose="020F0502020204030204" pitchFamily="34" charset="0"/>
                </a:rPr>
                <a:t>5</a:t>
              </a:r>
              <a:r>
                <a:rPr lang="en-US" sz="1200" b="1" dirty="0">
                  <a:solidFill>
                    <a:prstClr val="black"/>
                  </a:solidFill>
                  <a:latin typeface="Calibri" panose="020F0502020204030204" pitchFamily="34" charset="0"/>
                  <a:cs typeface="Calibri" panose="020F0502020204030204" pitchFamily="34" charset="0"/>
                </a:rPr>
                <a:t>, T. Popović</a:t>
              </a:r>
              <a:r>
                <a:rPr lang="en-US" sz="1200" b="1" baseline="30000" dirty="0">
                  <a:solidFill>
                    <a:prstClr val="black"/>
                  </a:solidFill>
                  <a:latin typeface="Calibri" panose="020F0502020204030204" pitchFamily="34" charset="0"/>
                  <a:cs typeface="Calibri" panose="020F0502020204030204" pitchFamily="34" charset="0"/>
                </a:rPr>
                <a:t>6</a:t>
              </a:r>
              <a:r>
                <a:rPr lang="en-US" sz="1200" b="1" dirty="0">
                  <a:solidFill>
                    <a:prstClr val="black"/>
                  </a:solidFill>
                  <a:latin typeface="Calibri" panose="020F0502020204030204" pitchFamily="34" charset="0"/>
                  <a:cs typeface="Calibri" panose="020F0502020204030204" pitchFamily="34" charset="0"/>
                </a:rPr>
                <a:t>, E. García-Escudero</a:t>
              </a:r>
              <a:r>
                <a:rPr lang="en-US" sz="1200" b="1" baseline="30000" dirty="0">
                  <a:solidFill>
                    <a:prstClr val="black"/>
                  </a:solidFill>
                  <a:latin typeface="Calibri" panose="020F0502020204030204" pitchFamily="34" charset="0"/>
                  <a:cs typeface="Calibri" panose="020F0502020204030204" pitchFamily="34" charset="0"/>
                </a:rPr>
                <a:t>2</a:t>
              </a:r>
              <a:r>
                <a:rPr lang="en-US" sz="1200" b="1" dirty="0">
                  <a:solidFill>
                    <a:prstClr val="black"/>
                  </a:solidFill>
                  <a:latin typeface="Calibri" panose="020F0502020204030204" pitchFamily="34" charset="0"/>
                  <a:cs typeface="Calibri" panose="020F0502020204030204" pitchFamily="34" charset="0"/>
                </a:rPr>
                <a:t>, M. Grbić</a:t>
              </a:r>
              <a:r>
                <a:rPr lang="en-US" sz="1200" b="1" baseline="30000" dirty="0">
                  <a:solidFill>
                    <a:prstClr val="black"/>
                  </a:solidFill>
                  <a:latin typeface="Calibri" panose="020F0502020204030204" pitchFamily="34" charset="0"/>
                  <a:cs typeface="Calibri" panose="020F0502020204030204" pitchFamily="34" charset="0"/>
                </a:rPr>
                <a:t>7</a:t>
              </a:r>
              <a:r>
                <a:rPr lang="en-US" sz="1200" b="1" dirty="0">
                  <a:solidFill>
                    <a:prstClr val="black"/>
                  </a:solidFill>
                  <a:latin typeface="Calibri" panose="020F0502020204030204" pitchFamily="34" charset="0"/>
                  <a:cs typeface="Calibri" panose="020F0502020204030204" pitchFamily="34" charset="0"/>
                </a:rPr>
                <a:t>, J. M. Martínez-Zapater</a:t>
              </a:r>
              <a:r>
                <a:rPr lang="en-US" sz="1200" b="1" baseline="30000" dirty="0">
                  <a:solidFill>
                    <a:prstClr val="black"/>
                  </a:solidFill>
                  <a:latin typeface="Calibri" panose="020F0502020204030204" pitchFamily="34" charset="0"/>
                  <a:cs typeface="Calibri" panose="020F0502020204030204" pitchFamily="34" charset="0"/>
                </a:rPr>
                <a:t>2, </a:t>
              </a:r>
              <a:r>
                <a:rPr lang="en-US" sz="1200" b="1" dirty="0">
                  <a:solidFill>
                    <a:prstClr val="black"/>
                  </a:solidFill>
                  <a:latin typeface="Calibri" panose="020F0502020204030204" pitchFamily="34" charset="0"/>
                  <a:cs typeface="Calibri" panose="020F0502020204030204" pitchFamily="34" charset="0"/>
                </a:rPr>
                <a:t>J. Ibáñez</a:t>
              </a:r>
              <a:r>
                <a:rPr lang="en-US" sz="1200" b="1" baseline="30000" dirty="0">
                  <a:solidFill>
                    <a:prstClr val="black"/>
                  </a:solidFill>
                  <a:latin typeface="Calibri" panose="020F0502020204030204" pitchFamily="34" charset="0"/>
                  <a:cs typeface="Calibri" panose="020F0502020204030204" pitchFamily="34" charset="0"/>
                </a:rPr>
                <a:t>2</a:t>
              </a:r>
              <a:endParaRPr lang="es-ES" sz="3200" dirty="0">
                <a:solidFill>
                  <a:prstClr val="black"/>
                </a:solidFill>
                <a:latin typeface="Calibri"/>
              </a:endParaRPr>
            </a:p>
          </p:txBody>
        </p:sp>
        <p:pic>
          <p:nvPicPr>
            <p:cNvPr id="15" name="Picture 24" descr="Resultado de imagen de circle clipart hand written"/>
            <p:cNvPicPr>
              <a:picLocks noChangeAspect="1" noChangeArrowheads="1"/>
            </p:cNvPicPr>
            <p:nvPr/>
          </p:nvPicPr>
          <p:blipFill>
            <a:blip r:embed="rId9" cstate="screen">
              <a:biLevel thresh="75000"/>
              <a:extLst>
                <a:ext uri="{28A0092B-C50C-407E-A947-70E740481C1C}">
                  <a14:useLocalDpi xmlns:a14="http://schemas.microsoft.com/office/drawing/2010/main" val="0"/>
                </a:ext>
              </a:extLst>
            </a:blip>
            <a:srcRect/>
            <a:stretch>
              <a:fillRect/>
            </a:stretch>
          </p:blipFill>
          <p:spPr bwMode="auto">
            <a:xfrm>
              <a:off x="1547664" y="1688998"/>
              <a:ext cx="720173" cy="62127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0" descr="Resultado de imagen de clipart circles handwritten"/>
            <p:cNvPicPr>
              <a:picLocks noChangeAspect="1" noChangeArrowheads="1"/>
            </p:cNvPicPr>
            <p:nvPr/>
          </p:nvPicPr>
          <p:blipFill>
            <a:blip r:embed="rId10" cstate="screen">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56762" y="1923678"/>
              <a:ext cx="1213947" cy="121394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6" descr="Resultado de imagen de clipart circles handwritten"/>
            <p:cNvPicPr>
              <a:picLocks noChangeAspect="1" noChangeArrowheads="1"/>
            </p:cNvPicPr>
            <p:nvPr/>
          </p:nvPicPr>
          <p:blipFill rotWithShape="1">
            <a:blip r:embed="rId11" cstate="screen">
              <a:duotone>
                <a:schemeClr val="accent3">
                  <a:shade val="45000"/>
                  <a:satMod val="135000"/>
                </a:schemeClr>
                <a:prstClr val="white"/>
              </a:duotone>
              <a:extLst>
                <a:ext uri="{28A0092B-C50C-407E-A947-70E740481C1C}">
                  <a14:useLocalDpi xmlns:a14="http://schemas.microsoft.com/office/drawing/2010/main" val="0"/>
                </a:ext>
              </a:extLst>
            </a:blip>
            <a:srcRect t="13909" r="4827" b="14718"/>
            <a:stretch/>
          </p:blipFill>
          <p:spPr bwMode="auto">
            <a:xfrm rot="10607820">
              <a:off x="7556875" y="906746"/>
              <a:ext cx="1387337" cy="112306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8" descr="Resultado de imagen de clipart circles handwritten"/>
            <p:cNvPicPr>
              <a:picLocks noChangeAspect="1" noChangeArrowheads="1"/>
            </p:cNvPicPr>
            <p:nvPr/>
          </p:nvPicPr>
          <p:blipFill rotWithShape="1">
            <a:blip r:embed="rId12" cstate="screen">
              <a:biLevel thresh="75000"/>
              <a:extLst>
                <a:ext uri="{BEBA8EAE-BF5A-486C-A8C5-ECC9F3942E4B}">
                  <a14:imgProps xmlns:a14="http://schemas.microsoft.com/office/drawing/2010/main">
                    <a14:imgLayer r:embed="rId13">
                      <a14:imgEffect>
                        <a14:backgroundRemoval t="39451" b="64615" l="6484" r="46154"/>
                      </a14:imgEffect>
                    </a14:imgLayer>
                  </a14:imgProps>
                </a:ext>
                <a:ext uri="{28A0092B-C50C-407E-A947-70E740481C1C}">
                  <a14:useLocalDpi xmlns:a14="http://schemas.microsoft.com/office/drawing/2010/main" val="0"/>
                </a:ext>
              </a:extLst>
            </a:blip>
            <a:srcRect l="7503" t="38339" r="54145" b="36111"/>
            <a:stretch/>
          </p:blipFill>
          <p:spPr bwMode="auto">
            <a:xfrm>
              <a:off x="6012159" y="1347614"/>
              <a:ext cx="1008113" cy="119739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VIVC logo"/>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6396739" y="1537093"/>
              <a:ext cx="273494" cy="273494"/>
            </a:xfrm>
            <a:prstGeom prst="rect">
              <a:avLst/>
            </a:prstGeom>
            <a:noFill/>
            <a:extLst>
              <a:ext uri="{909E8E84-426E-40DD-AFC4-6F175D3DCCD1}">
                <a14:hiddenFill xmlns:a14="http://schemas.microsoft.com/office/drawing/2010/main">
                  <a:solidFill>
                    <a:srgbClr val="FFFFFF"/>
                  </a:solidFill>
                </a14:hiddenFill>
              </a:ext>
            </a:extLst>
          </p:spPr>
        </p:pic>
        <p:sp>
          <p:nvSpPr>
            <p:cNvPr id="20" name="19 CuadroTexto"/>
            <p:cNvSpPr txBox="1"/>
            <p:nvPr/>
          </p:nvSpPr>
          <p:spPr>
            <a:xfrm>
              <a:off x="1587809" y="1703390"/>
              <a:ext cx="606143" cy="503497"/>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none" lIns="34834" tIns="34834" rIns="34834" bIns="34834" rtlCol="0">
              <a:spAutoFit/>
            </a:bodyPr>
            <a:lstStyle/>
            <a:p>
              <a:pPr algn="ctr" defTabSz="884643"/>
              <a:r>
                <a:rPr lang="es-ES" sz="1548" b="1" dirty="0">
                  <a:solidFill>
                    <a:prstClr val="black"/>
                  </a:solidFill>
                  <a:latin typeface="Calibri"/>
                </a:rPr>
                <a:t>476</a:t>
              </a:r>
              <a:r>
                <a:rPr lang="es-ES" sz="1161" b="1" dirty="0">
                  <a:solidFill>
                    <a:prstClr val="black"/>
                  </a:solidFill>
                  <a:latin typeface="Calibri"/>
                </a:rPr>
                <a:t> </a:t>
              </a:r>
            </a:p>
            <a:p>
              <a:pPr algn="ctr" defTabSz="884643"/>
              <a:r>
                <a:rPr lang="es-ES" sz="1161" dirty="0">
                  <a:solidFill>
                    <a:prstClr val="black"/>
                  </a:solidFill>
                  <a:latin typeface="MV Boli" panose="02000500030200090000" pitchFamily="2" charset="0"/>
                  <a:cs typeface="MV Boli" panose="02000500030200090000" pitchFamily="2" charset="0"/>
                </a:rPr>
                <a:t>samples</a:t>
              </a:r>
            </a:p>
          </p:txBody>
        </p:sp>
        <p:sp>
          <p:nvSpPr>
            <p:cNvPr id="21" name="20 CuadroTexto"/>
            <p:cNvSpPr txBox="1"/>
            <p:nvPr/>
          </p:nvSpPr>
          <p:spPr>
            <a:xfrm>
              <a:off x="4515497" y="1179118"/>
              <a:ext cx="942844" cy="480635"/>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wrap="square" lIns="34834" tIns="34834" rIns="34834" bIns="34834" rtlCol="0">
              <a:spAutoFit/>
            </a:bodyPr>
            <a:lstStyle/>
            <a:p>
              <a:pPr algn="ctr" defTabSz="884643"/>
              <a:r>
                <a:rPr lang="es-ES" sz="1548" b="1" dirty="0">
                  <a:solidFill>
                    <a:srgbClr val="F79646"/>
                  </a:solidFill>
                  <a:latin typeface="Calibri"/>
                </a:rPr>
                <a:t>43</a:t>
              </a:r>
              <a:r>
                <a:rPr lang="es-ES" sz="1017" b="1" dirty="0">
                  <a:solidFill>
                    <a:srgbClr val="F79646"/>
                  </a:solidFill>
                  <a:latin typeface="Calibri"/>
                </a:rPr>
                <a:t> </a:t>
              </a:r>
              <a:r>
                <a:rPr lang="es-ES" sz="1017" dirty="0">
                  <a:solidFill>
                    <a:srgbClr val="F79646"/>
                  </a:solidFill>
                  <a:latin typeface="MV Boli" panose="02000500030200090000" pitchFamily="2" charset="0"/>
                  <a:cs typeface="MV Boli" panose="02000500030200090000" pitchFamily="2" charset="0"/>
                </a:rPr>
                <a:t>wild </a:t>
              </a:r>
            </a:p>
            <a:p>
              <a:pPr algn="ctr" defTabSz="884643"/>
              <a:r>
                <a:rPr lang="es-ES" sz="1017" dirty="0">
                  <a:solidFill>
                    <a:srgbClr val="F79646"/>
                  </a:solidFill>
                  <a:latin typeface="MV Boli" panose="02000500030200090000" pitchFamily="2" charset="0"/>
                  <a:cs typeface="MV Boli" panose="02000500030200090000" pitchFamily="2" charset="0"/>
                </a:rPr>
                <a:t>genotypes</a:t>
              </a:r>
            </a:p>
          </p:txBody>
        </p:sp>
        <p:grpSp>
          <p:nvGrpSpPr>
            <p:cNvPr id="22" name="21 Grupo"/>
            <p:cNvGrpSpPr/>
            <p:nvPr/>
          </p:nvGrpSpPr>
          <p:grpSpPr>
            <a:xfrm>
              <a:off x="251520" y="1782287"/>
              <a:ext cx="1258159" cy="1505279"/>
              <a:chOff x="3275856" y="1339965"/>
              <a:chExt cx="1258159" cy="1505279"/>
            </a:xfrm>
          </p:grpSpPr>
          <p:grpSp>
            <p:nvGrpSpPr>
              <p:cNvPr id="92" name="91 Grupo"/>
              <p:cNvGrpSpPr/>
              <p:nvPr/>
            </p:nvGrpSpPr>
            <p:grpSpPr>
              <a:xfrm>
                <a:off x="3275856" y="1339965"/>
                <a:ext cx="1258159" cy="1505279"/>
                <a:chOff x="3131840" y="1131590"/>
                <a:chExt cx="1258159" cy="1505279"/>
              </a:xfrm>
            </p:grpSpPr>
            <p:pic>
              <p:nvPicPr>
                <p:cNvPr id="94" name="Picture 2"/>
                <p:cNvPicPr>
                  <a:picLocks noChangeAspect="1" noChangeArrowheads="1"/>
                </p:cNvPicPr>
                <p:nvPr/>
              </p:nvPicPr>
              <p:blipFill rotWithShape="1">
                <a:blip r:embed="rId15" cstate="screen">
                  <a:duotone>
                    <a:prstClr val="black"/>
                    <a:schemeClr val="accent2">
                      <a:tint val="45000"/>
                      <a:satMod val="400000"/>
                    </a:schemeClr>
                  </a:duotone>
                  <a:extLst>
                    <a:ext uri="{BEBA8EAE-BF5A-486C-A8C5-ECC9F3942E4B}">
                      <a14:imgProps xmlns:a14="http://schemas.microsoft.com/office/drawing/2010/main">
                        <a14:imgLayer r:embed="rId16">
                          <a14:imgEffect>
                            <a14:backgroundRemoval t="9712" b="97500" l="56615" r="96771">
                              <a14:backgroundMark x1="62396" y1="67019" x2="62396" y2="67019"/>
                            </a14:backgroundRemoval>
                          </a14:imgEffect>
                          <a14:imgEffect>
                            <a14:colorTemperature colorTemp="11200"/>
                          </a14:imgEffect>
                        </a14:imgLayer>
                      </a14:imgProps>
                    </a:ext>
                    <a:ext uri="{28A0092B-C50C-407E-A947-70E740481C1C}">
                      <a14:useLocalDpi xmlns:a14="http://schemas.microsoft.com/office/drawing/2010/main" val="0"/>
                    </a:ext>
                  </a:extLst>
                </a:blip>
                <a:srcRect l="56094" t="7320" r="2949" b="2215"/>
                <a:stretch/>
              </p:blipFill>
              <p:spPr bwMode="auto">
                <a:xfrm>
                  <a:off x="3131840" y="1131590"/>
                  <a:ext cx="1258159" cy="1505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5" name="Picture 2"/>
                <p:cNvPicPr>
                  <a:picLocks noChangeAspect="1" noChangeArrowheads="1"/>
                </p:cNvPicPr>
                <p:nvPr/>
              </p:nvPicPr>
              <p:blipFill rotWithShape="1">
                <a:blip r:embed="rId17" cstate="screen">
                  <a:biLevel thresh="75000"/>
                  <a:extLst>
                    <a:ext uri="{BEBA8EAE-BF5A-486C-A8C5-ECC9F3942E4B}">
                      <a14:imgProps xmlns:a14="http://schemas.microsoft.com/office/drawing/2010/main">
                        <a14:imgLayer r:embed="rId18">
                          <a14:imgEffect>
                            <a14:backgroundRemoval t="28571" b="78474" l="52906" r="77699">
                              <a14:foregroundMark x1="64650" y1="30528" x2="64650" y2="30528"/>
                              <a14:foregroundMark x1="63820" y1="48924" x2="63820" y2="48924"/>
                              <a14:foregroundMark x1="66311" y1="52250" x2="66311" y2="52250"/>
                              <a14:foregroundMark x1="72835" y1="52250" x2="72835" y2="52250"/>
                              <a14:foregroundMark x1="73547" y1="58904" x2="73547" y2="58904"/>
                              <a14:foregroundMark x1="71767" y1="61448" x2="71767" y2="61448"/>
                              <a14:foregroundMark x1="69276" y1="56751" x2="69276" y2="56751"/>
                              <a14:foregroundMark x1="67141" y1="55186" x2="67141" y2="55186"/>
                              <a14:foregroundMark x1="65480" y1="58513" x2="65480" y2="58513"/>
                              <a14:foregroundMark x1="63820" y1="60861" x2="63820" y2="60861"/>
                              <a14:foregroundMark x1="53499" y1="59295" x2="53499" y2="59295"/>
                              <a14:foregroundMark x1="62278" y1="65949" x2="62278" y2="65949"/>
                              <a14:foregroundMark x1="64057" y1="74560" x2="64057" y2="74560"/>
                              <a14:foregroundMark x1="61803" y1="75538" x2="61803" y2="75538"/>
                              <a14:foregroundMark x1="59075" y1="71429" x2="59075" y2="71429"/>
                              <a14:foregroundMark x1="62633" y1="70254" x2="62633" y2="70254"/>
                              <a14:foregroundMark x1="65599" y1="65949" x2="65599" y2="65949"/>
                              <a14:foregroundMark x1="63345" y1="65949" x2="63345" y2="65949"/>
                              <a14:foregroundMark x1="61329" y1="65362" x2="61329" y2="65362"/>
                              <a14:foregroundMark x1="68802" y1="64775" x2="68446" y2="64971"/>
                              <a14:foregroundMark x1="66904" y1="64579" x2="66904" y2="64579"/>
                              <a14:foregroundMark x1="69870" y1="62622" x2="69870" y2="62622"/>
                              <a14:foregroundMark x1="68683" y1="62035" x2="68683" y2="62035"/>
                              <a14:foregroundMark x1="66074" y1="74951" x2="66074" y2="74951"/>
                              <a14:foregroundMark x1="65125" y1="76125" x2="65125" y2="76125"/>
                              <a14:foregroundMark x1="66074" y1="71037" x2="66074" y2="71037"/>
                              <a14:backgroundMark x1="70463" y1="63405" x2="70463" y2="63405"/>
                            </a14:backgroundRemoval>
                          </a14:imgEffect>
                        </a14:imgLayer>
                      </a14:imgProps>
                    </a:ext>
                    <a:ext uri="{28A0092B-C50C-407E-A947-70E740481C1C}">
                      <a14:useLocalDpi xmlns:a14="http://schemas.microsoft.com/office/drawing/2010/main" val="0"/>
                    </a:ext>
                  </a:extLst>
                </a:blip>
                <a:srcRect l="52348" t="27133" r="21868" b="21182"/>
                <a:stretch/>
              </p:blipFill>
              <p:spPr bwMode="auto">
                <a:xfrm>
                  <a:off x="3275856" y="1607646"/>
                  <a:ext cx="610898" cy="74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3" name="92 CuadroTexto"/>
              <p:cNvSpPr txBox="1"/>
              <p:nvPr/>
            </p:nvSpPr>
            <p:spPr>
              <a:xfrm>
                <a:off x="3580317" y="1779662"/>
                <a:ext cx="346049" cy="234458"/>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none" lIns="34834" tIns="34834" rIns="34834" bIns="34834" rtlCol="0">
                <a:spAutoFit/>
              </a:bodyPr>
              <a:lstStyle/>
              <a:p>
                <a:pPr defTabSz="884643"/>
                <a:r>
                  <a:rPr lang="es-ES" sz="1017" b="1" dirty="0">
                    <a:solidFill>
                      <a:prstClr val="black"/>
                    </a:solidFill>
                    <a:latin typeface="Calibri"/>
                  </a:rPr>
                  <a:t>MNE</a:t>
                </a:r>
              </a:p>
            </p:txBody>
          </p:sp>
        </p:grpSp>
        <p:pic>
          <p:nvPicPr>
            <p:cNvPr id="23" name="Picture 8" descr="Resultado de imagen de clipart hand paintedcurved arrow"/>
            <p:cNvPicPr>
              <a:picLocks noChangeAspect="1" noChangeArrowheads="1"/>
            </p:cNvPicPr>
            <p:nvPr/>
          </p:nvPicPr>
          <p:blipFill>
            <a:blip r:embed="rId19" cstate="screen">
              <a:extLst>
                <a:ext uri="{BEBA8EAE-BF5A-486C-A8C5-ECC9F3942E4B}">
                  <a14:imgProps xmlns:a14="http://schemas.microsoft.com/office/drawing/2010/main">
                    <a14:imgLayer r:embed="rId20">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a:stretch>
              <a:fillRect/>
            </a:stretch>
          </p:blipFill>
          <p:spPr bwMode="auto">
            <a:xfrm rot="726213">
              <a:off x="984015" y="1944928"/>
              <a:ext cx="498211" cy="404797"/>
            </a:xfrm>
            <a:prstGeom prst="rect">
              <a:avLst/>
            </a:prstGeom>
            <a:noFill/>
            <a:extLst>
              <a:ext uri="{909E8E84-426E-40DD-AFC4-6F175D3DCCD1}">
                <a14:hiddenFill xmlns:a14="http://schemas.microsoft.com/office/drawing/2010/main">
                  <a:solidFill>
                    <a:srgbClr val="FFFFFF"/>
                  </a:solidFill>
                </a14:hiddenFill>
              </a:ext>
            </a:extLst>
          </p:spPr>
        </p:pic>
        <p:sp>
          <p:nvSpPr>
            <p:cNvPr id="24" name="23 CuadroTexto"/>
            <p:cNvSpPr txBox="1"/>
            <p:nvPr/>
          </p:nvSpPr>
          <p:spPr>
            <a:xfrm>
              <a:off x="7723245" y="2177138"/>
              <a:ext cx="809910" cy="688113"/>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wrap="none" lIns="34834" tIns="34834" rIns="34834" bIns="34834" rtlCol="0">
              <a:spAutoFit/>
            </a:bodyPr>
            <a:lstStyle/>
            <a:p>
              <a:pPr algn="ctr" defTabSz="884643"/>
              <a:r>
                <a:rPr lang="es-ES" sz="1548" b="1" dirty="0">
                  <a:solidFill>
                    <a:srgbClr val="8064A2">
                      <a:lumMod val="75000"/>
                    </a:srgbClr>
                  </a:solidFill>
                  <a:latin typeface="Calibri"/>
                </a:rPr>
                <a:t>50</a:t>
              </a:r>
              <a:r>
                <a:rPr lang="es-ES" sz="967" b="1" dirty="0">
                  <a:solidFill>
                    <a:srgbClr val="8064A2">
                      <a:lumMod val="75000"/>
                    </a:srgbClr>
                  </a:solidFill>
                  <a:latin typeface="Calibri"/>
                </a:rPr>
                <a:t> </a:t>
              </a:r>
            </a:p>
            <a:p>
              <a:pPr algn="ctr" defTabSz="884643"/>
              <a:r>
                <a:rPr lang="es-ES" sz="1161" dirty="0" err="1">
                  <a:solidFill>
                    <a:srgbClr val="8064A2">
                      <a:lumMod val="75000"/>
                    </a:srgbClr>
                  </a:solidFill>
                  <a:latin typeface="MV Boli" panose="02000500030200090000" pitchFamily="2" charset="0"/>
                  <a:cs typeface="MV Boli" panose="02000500030200090000" pitchFamily="2" charset="0"/>
                </a:rPr>
                <a:t>identified</a:t>
              </a:r>
              <a:r>
                <a:rPr lang="es-ES" sz="1161" dirty="0">
                  <a:solidFill>
                    <a:srgbClr val="8064A2">
                      <a:lumMod val="75000"/>
                    </a:srgbClr>
                  </a:solidFill>
                  <a:latin typeface="MV Boli" panose="02000500030200090000" pitchFamily="2" charset="0"/>
                  <a:cs typeface="MV Boli" panose="02000500030200090000" pitchFamily="2" charset="0"/>
                </a:rPr>
                <a:t> </a:t>
              </a:r>
            </a:p>
            <a:p>
              <a:pPr algn="ctr" defTabSz="884643"/>
              <a:r>
                <a:rPr lang="es-ES" sz="1161" dirty="0" err="1">
                  <a:solidFill>
                    <a:srgbClr val="8064A2">
                      <a:lumMod val="75000"/>
                    </a:srgbClr>
                  </a:solidFill>
                  <a:latin typeface="MV Boli" panose="02000500030200090000" pitchFamily="2" charset="0"/>
                  <a:cs typeface="MV Boli" panose="02000500030200090000" pitchFamily="2" charset="0"/>
                </a:rPr>
                <a:t>cultivars</a:t>
              </a:r>
              <a:endParaRPr lang="es-ES" sz="1161" dirty="0">
                <a:solidFill>
                  <a:srgbClr val="8064A2">
                    <a:lumMod val="75000"/>
                  </a:srgbClr>
                </a:solidFill>
                <a:latin typeface="MV Boli" panose="02000500030200090000" pitchFamily="2" charset="0"/>
                <a:cs typeface="MV Boli" panose="02000500030200090000" pitchFamily="2" charset="0"/>
              </a:endParaRPr>
            </a:p>
          </p:txBody>
        </p:sp>
        <p:sp>
          <p:nvSpPr>
            <p:cNvPr id="25" name="24 CuadroTexto"/>
            <p:cNvSpPr txBox="1"/>
            <p:nvPr/>
          </p:nvSpPr>
          <p:spPr>
            <a:xfrm>
              <a:off x="4642434" y="1762672"/>
              <a:ext cx="688975" cy="642391"/>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wrap="none" lIns="34834" tIns="34834" rIns="34834" bIns="34834" rtlCol="0">
              <a:spAutoFit/>
            </a:bodyPr>
            <a:lstStyle/>
            <a:p>
              <a:pPr algn="ctr" defTabSz="884643"/>
              <a:r>
                <a:rPr lang="es-ES" sz="1548" b="1" dirty="0">
                  <a:solidFill>
                    <a:srgbClr val="0070C0"/>
                  </a:solidFill>
                  <a:latin typeface="Calibri"/>
                </a:rPr>
                <a:t>101</a:t>
              </a:r>
              <a:r>
                <a:rPr lang="es-ES" sz="1017" b="1" dirty="0">
                  <a:solidFill>
                    <a:srgbClr val="0070C0"/>
                  </a:solidFill>
                  <a:latin typeface="Calibri"/>
                </a:rPr>
                <a:t> </a:t>
              </a:r>
            </a:p>
            <a:p>
              <a:pPr algn="ctr" defTabSz="884643"/>
              <a:r>
                <a:rPr lang="es-ES" sz="1017" dirty="0">
                  <a:solidFill>
                    <a:srgbClr val="0070C0"/>
                  </a:solidFill>
                  <a:latin typeface="MV Boli" panose="02000500030200090000" pitchFamily="2" charset="0"/>
                  <a:cs typeface="MV Boli" panose="02000500030200090000" pitchFamily="2" charset="0"/>
                </a:rPr>
                <a:t>cultivated</a:t>
              </a:r>
            </a:p>
            <a:p>
              <a:pPr algn="ctr" defTabSz="884643"/>
              <a:r>
                <a:rPr lang="es-ES" sz="1017" dirty="0">
                  <a:solidFill>
                    <a:srgbClr val="0070C0"/>
                  </a:solidFill>
                  <a:latin typeface="MV Boli" panose="02000500030200090000" pitchFamily="2" charset="0"/>
                  <a:cs typeface="MV Boli" panose="02000500030200090000" pitchFamily="2" charset="0"/>
                </a:rPr>
                <a:t>genotypes</a:t>
              </a:r>
            </a:p>
          </p:txBody>
        </p:sp>
        <p:pic>
          <p:nvPicPr>
            <p:cNvPr id="26" name="Picture 8" descr="Resultado de imagen de clipart hand paintedcurved arrow"/>
            <p:cNvPicPr>
              <a:picLocks noChangeAspect="1" noChangeArrowheads="1"/>
            </p:cNvPicPr>
            <p:nvPr/>
          </p:nvPicPr>
          <p:blipFill>
            <a:blip r:embed="rId21" cstate="screen">
              <a:extLst>
                <a:ext uri="{BEBA8EAE-BF5A-486C-A8C5-ECC9F3942E4B}">
                  <a14:imgProps xmlns:a14="http://schemas.microsoft.com/office/drawing/2010/main">
                    <a14:imgLayer r:embed="rId22">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a:stretch>
              <a:fillRect/>
            </a:stretch>
          </p:blipFill>
          <p:spPr bwMode="auto">
            <a:xfrm rot="1601161">
              <a:off x="3711573" y="1305034"/>
              <a:ext cx="585783" cy="47594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Resultado de imagen de clipart hand paintedcurved arrow"/>
            <p:cNvPicPr>
              <a:picLocks noChangeAspect="1" noChangeArrowheads="1"/>
            </p:cNvPicPr>
            <p:nvPr/>
          </p:nvPicPr>
          <p:blipFill>
            <a:blip r:embed="rId21" cstate="screen">
              <a:extLst>
                <a:ext uri="{BEBA8EAE-BF5A-486C-A8C5-ECC9F3942E4B}">
                  <a14:imgProps xmlns:a14="http://schemas.microsoft.com/office/drawing/2010/main">
                    <a14:imgLayer r:embed="rId22">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a:stretch>
              <a:fillRect/>
            </a:stretch>
          </p:blipFill>
          <p:spPr bwMode="auto">
            <a:xfrm rot="19998839" flipV="1">
              <a:off x="3711573" y="1777339"/>
              <a:ext cx="585783" cy="475949"/>
            </a:xfrm>
            <a:prstGeom prst="rect">
              <a:avLst/>
            </a:prstGeom>
            <a:noFill/>
            <a:extLst>
              <a:ext uri="{909E8E84-426E-40DD-AFC4-6F175D3DCCD1}">
                <a14:hiddenFill xmlns:a14="http://schemas.microsoft.com/office/drawing/2010/main">
                  <a:solidFill>
                    <a:srgbClr val="FFFFFF"/>
                  </a:solidFill>
                </a14:hiddenFill>
              </a:ext>
            </a:extLst>
          </p:spPr>
        </p:pic>
        <p:sp>
          <p:nvSpPr>
            <p:cNvPr id="28" name="27 CuadroTexto"/>
            <p:cNvSpPr txBox="1"/>
            <p:nvPr/>
          </p:nvSpPr>
          <p:spPr>
            <a:xfrm>
              <a:off x="7760899" y="1065497"/>
              <a:ext cx="978887" cy="688113"/>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wrap="none" lIns="34834" tIns="34834" rIns="34834" bIns="34834" rtlCol="0">
              <a:spAutoFit/>
            </a:bodyPr>
            <a:lstStyle/>
            <a:p>
              <a:pPr algn="ctr" defTabSz="884643"/>
              <a:r>
                <a:rPr lang="es-ES" sz="1548" b="1" dirty="0">
                  <a:solidFill>
                    <a:srgbClr val="9BBB59">
                      <a:lumMod val="75000"/>
                    </a:srgbClr>
                  </a:solidFill>
                  <a:latin typeface="Calibri"/>
                </a:rPr>
                <a:t>51</a:t>
              </a:r>
              <a:r>
                <a:rPr lang="es-ES" sz="967" b="1" dirty="0">
                  <a:solidFill>
                    <a:srgbClr val="9BBB59">
                      <a:lumMod val="75000"/>
                    </a:srgbClr>
                  </a:solidFill>
                  <a:latin typeface="Calibri"/>
                </a:rPr>
                <a:t> </a:t>
              </a:r>
            </a:p>
            <a:p>
              <a:pPr algn="ctr" defTabSz="884643"/>
              <a:r>
                <a:rPr lang="es-ES" sz="1161" dirty="0" err="1">
                  <a:solidFill>
                    <a:srgbClr val="9BBB59">
                      <a:lumMod val="75000"/>
                    </a:srgbClr>
                  </a:solidFill>
                  <a:latin typeface="MV Boli" panose="02000500030200090000" pitchFamily="2" charset="0"/>
                  <a:cs typeface="MV Boli" panose="02000500030200090000" pitchFamily="2" charset="0"/>
                </a:rPr>
                <a:t>unidentified</a:t>
              </a:r>
              <a:r>
                <a:rPr lang="es-ES" sz="1161" dirty="0">
                  <a:solidFill>
                    <a:srgbClr val="9BBB59">
                      <a:lumMod val="75000"/>
                    </a:srgbClr>
                  </a:solidFill>
                  <a:latin typeface="MV Boli" panose="02000500030200090000" pitchFamily="2" charset="0"/>
                  <a:cs typeface="MV Boli" panose="02000500030200090000" pitchFamily="2" charset="0"/>
                </a:rPr>
                <a:t> </a:t>
              </a:r>
            </a:p>
            <a:p>
              <a:pPr algn="ctr" defTabSz="884643"/>
              <a:r>
                <a:rPr lang="es-ES" sz="1161" dirty="0" err="1">
                  <a:solidFill>
                    <a:srgbClr val="9BBB59">
                      <a:lumMod val="75000"/>
                    </a:srgbClr>
                  </a:solidFill>
                  <a:latin typeface="MV Boli" panose="02000500030200090000" pitchFamily="2" charset="0"/>
                  <a:cs typeface="MV Boli" panose="02000500030200090000" pitchFamily="2" charset="0"/>
                </a:rPr>
                <a:t>cultivars</a:t>
              </a:r>
              <a:endParaRPr lang="es-ES" sz="1161" dirty="0">
                <a:solidFill>
                  <a:srgbClr val="9BBB59">
                    <a:lumMod val="75000"/>
                  </a:srgbClr>
                </a:solidFill>
                <a:latin typeface="MV Boli" panose="02000500030200090000" pitchFamily="2" charset="0"/>
                <a:cs typeface="MV Boli" panose="02000500030200090000" pitchFamily="2" charset="0"/>
              </a:endParaRPr>
            </a:p>
          </p:txBody>
        </p:sp>
        <p:pic>
          <p:nvPicPr>
            <p:cNvPr id="29" name="Picture 22"/>
            <p:cNvPicPr>
              <a:picLocks noChangeAspect="1" noChangeArrowheads="1"/>
            </p:cNvPicPr>
            <p:nvPr/>
          </p:nvPicPr>
          <p:blipFill>
            <a:blip r:embed="rId23" cstate="screen">
              <a:extLst>
                <a:ext uri="{28A0092B-C50C-407E-A947-70E740481C1C}">
                  <a14:useLocalDpi xmlns:a14="http://schemas.microsoft.com/office/drawing/2010/main" val="0"/>
                </a:ext>
              </a:extLst>
            </a:blip>
            <a:srcRect/>
            <a:stretch>
              <a:fillRect/>
            </a:stretch>
          </p:blipFill>
          <p:spPr bwMode="auto">
            <a:xfrm>
              <a:off x="6156176" y="2170627"/>
              <a:ext cx="754621" cy="206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0" name="29 Grupo"/>
            <p:cNvGrpSpPr/>
            <p:nvPr/>
          </p:nvGrpSpPr>
          <p:grpSpPr>
            <a:xfrm>
              <a:off x="2757855" y="1449476"/>
              <a:ext cx="984546" cy="756295"/>
              <a:chOff x="2761010" y="1667887"/>
              <a:chExt cx="984546" cy="756295"/>
            </a:xfrm>
          </p:grpSpPr>
          <p:pic>
            <p:nvPicPr>
              <p:cNvPr id="90" name="Picture 26" descr="Resultado de imagen de circle clipart hand written"/>
              <p:cNvPicPr>
                <a:picLocks noChangeAspect="1" noChangeArrowheads="1"/>
              </p:cNvPicPr>
              <p:nvPr/>
            </p:nvPicPr>
            <p:blipFill>
              <a:blip r:embed="rId24" cstate="screen">
                <a:biLevel thresh="75000"/>
                <a:extLst>
                  <a:ext uri="{28A0092B-C50C-407E-A947-70E740481C1C}">
                    <a14:useLocalDpi xmlns:a14="http://schemas.microsoft.com/office/drawing/2010/main" val="0"/>
                  </a:ext>
                </a:extLst>
              </a:blip>
              <a:srcRect/>
              <a:stretch>
                <a:fillRect/>
              </a:stretch>
            </p:blipFill>
            <p:spPr bwMode="auto">
              <a:xfrm>
                <a:off x="2761010" y="1667887"/>
                <a:ext cx="984546" cy="756295"/>
              </a:xfrm>
              <a:prstGeom prst="rect">
                <a:avLst/>
              </a:prstGeom>
              <a:noFill/>
              <a:extLst>
                <a:ext uri="{909E8E84-426E-40DD-AFC4-6F175D3DCCD1}">
                  <a14:hiddenFill xmlns:a14="http://schemas.microsoft.com/office/drawing/2010/main">
                    <a:solidFill>
                      <a:srgbClr val="FFFFFF"/>
                    </a:solidFill>
                  </a14:hiddenFill>
                </a:ext>
              </a:extLst>
            </p:spPr>
          </p:pic>
          <p:sp>
            <p:nvSpPr>
              <p:cNvPr id="91" name="90 CuadroTexto"/>
              <p:cNvSpPr txBox="1"/>
              <p:nvPr/>
            </p:nvSpPr>
            <p:spPr>
              <a:xfrm>
                <a:off x="2867378" y="1745723"/>
                <a:ext cx="771807" cy="503497"/>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none" lIns="34834" tIns="34834" rIns="34834" bIns="34834" rtlCol="0">
                <a:spAutoFit/>
              </a:bodyPr>
              <a:lstStyle/>
              <a:p>
                <a:pPr algn="ctr" defTabSz="884643"/>
                <a:r>
                  <a:rPr lang="es-ES" sz="1548" b="1" dirty="0">
                    <a:solidFill>
                      <a:prstClr val="black"/>
                    </a:solidFill>
                    <a:latin typeface="Calibri"/>
                  </a:rPr>
                  <a:t>144</a:t>
                </a:r>
                <a:r>
                  <a:rPr lang="es-ES" sz="1161" b="1" dirty="0">
                    <a:solidFill>
                      <a:prstClr val="black"/>
                    </a:solidFill>
                    <a:latin typeface="Calibri"/>
                  </a:rPr>
                  <a:t> </a:t>
                </a:r>
              </a:p>
              <a:p>
                <a:pPr algn="ctr" defTabSz="884643"/>
                <a:r>
                  <a:rPr lang="es-ES" sz="1161" dirty="0">
                    <a:solidFill>
                      <a:prstClr val="black"/>
                    </a:solidFill>
                    <a:latin typeface="MV Boli" panose="02000500030200090000" pitchFamily="2" charset="0"/>
                    <a:cs typeface="MV Boli" panose="02000500030200090000" pitchFamily="2" charset="0"/>
                  </a:rPr>
                  <a:t>genotype</a:t>
                </a:r>
                <a:r>
                  <a:rPr lang="es-ES" sz="1161" i="1" dirty="0">
                    <a:solidFill>
                      <a:prstClr val="black"/>
                    </a:solidFill>
                    <a:latin typeface="Calibri"/>
                  </a:rPr>
                  <a:t>s</a:t>
                </a:r>
              </a:p>
            </p:txBody>
          </p:sp>
        </p:grpSp>
        <p:pic>
          <p:nvPicPr>
            <p:cNvPr id="31" name="Picture 8" descr="Resultado de imagen de clipart hand paintedcurved arrow"/>
            <p:cNvPicPr>
              <a:picLocks noChangeAspect="1" noChangeArrowheads="1"/>
            </p:cNvPicPr>
            <p:nvPr/>
          </p:nvPicPr>
          <p:blipFill rotWithShape="1">
            <a:blip r:embed="rId19" cstate="screen">
              <a:extLst>
                <a:ext uri="{BEBA8EAE-BF5A-486C-A8C5-ECC9F3942E4B}">
                  <a14:imgProps xmlns:a14="http://schemas.microsoft.com/office/drawing/2010/main">
                    <a14:imgLayer r:embed="rId20">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l="15081" b="20589"/>
            <a:stretch/>
          </p:blipFill>
          <p:spPr bwMode="auto">
            <a:xfrm rot="1869633">
              <a:off x="2296405" y="1616315"/>
              <a:ext cx="422785" cy="32123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Resultado de imagen de clipart hand paintedcurved arrow"/>
            <p:cNvPicPr>
              <a:picLocks noChangeAspect="1" noChangeArrowheads="1"/>
            </p:cNvPicPr>
            <p:nvPr/>
          </p:nvPicPr>
          <p:blipFill>
            <a:blip r:embed="rId25" cstate="screen">
              <a:biLevel thresh="75000"/>
              <a:extLst>
                <a:ext uri="{BEBA8EAE-BF5A-486C-A8C5-ECC9F3942E4B}">
                  <a14:imgProps xmlns:a14="http://schemas.microsoft.com/office/drawing/2010/main">
                    <a14:imgLayer r:embed="rId26">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a:stretch>
              <a:fillRect/>
            </a:stretch>
          </p:blipFill>
          <p:spPr bwMode="auto">
            <a:xfrm rot="1601161">
              <a:off x="6997491" y="1332242"/>
              <a:ext cx="529796" cy="43046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descr="Resultado de imagen de clipart hand paintedcurved arrow"/>
            <p:cNvPicPr>
              <a:picLocks noChangeAspect="1" noChangeArrowheads="1"/>
            </p:cNvPicPr>
            <p:nvPr/>
          </p:nvPicPr>
          <p:blipFill>
            <a:blip r:embed="rId27" cstate="screen">
              <a:biLevel thresh="75000"/>
              <a:extLst>
                <a:ext uri="{BEBA8EAE-BF5A-486C-A8C5-ECC9F3942E4B}">
                  <a14:imgProps xmlns:a14="http://schemas.microsoft.com/office/drawing/2010/main">
                    <a14:imgLayer r:embed="rId28">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a:stretch>
              <a:fillRect/>
            </a:stretch>
          </p:blipFill>
          <p:spPr bwMode="auto">
            <a:xfrm rot="19998839" flipV="1">
              <a:off x="6990660" y="2235444"/>
              <a:ext cx="528151" cy="42912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4" descr="Resultado de imagen de clipart circles handwritten"/>
            <p:cNvPicPr>
              <a:picLocks noChangeAspect="1" noChangeArrowheads="1"/>
            </p:cNvPicPr>
            <p:nvPr/>
          </p:nvPicPr>
          <p:blipFill>
            <a:blip r:embed="rId29" cstate="screen">
              <a:duotone>
                <a:schemeClr val="accent6">
                  <a:shade val="45000"/>
                  <a:satMod val="135000"/>
                </a:schemeClr>
                <a:prstClr val="white"/>
              </a:duotone>
              <a:extLst>
                <a:ext uri="{BEBA8EAE-BF5A-486C-A8C5-ECC9F3942E4B}">
                  <a14:imgProps xmlns:a14="http://schemas.microsoft.com/office/drawing/2010/main">
                    <a14:imgLayer r:embed="rId30">
                      <a14:imgEffect>
                        <a14:backgroundRemoval t="0" b="97425" l="0" r="100000"/>
                      </a14:imgEffect>
                    </a14:imgLayer>
                  </a14:imgProps>
                </a:ext>
                <a:ext uri="{28A0092B-C50C-407E-A947-70E740481C1C}">
                  <a14:useLocalDpi xmlns:a14="http://schemas.microsoft.com/office/drawing/2010/main" val="0"/>
                </a:ext>
              </a:extLst>
            </a:blip>
            <a:srcRect/>
            <a:stretch>
              <a:fillRect/>
            </a:stretch>
          </p:blipFill>
          <p:spPr bwMode="auto">
            <a:xfrm>
              <a:off x="4462302" y="843558"/>
              <a:ext cx="1067600" cy="115162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4" descr="Resultado de imagen de circle clipart hand written"/>
            <p:cNvPicPr>
              <a:picLocks noChangeAspect="1" noChangeArrowheads="1"/>
            </p:cNvPicPr>
            <p:nvPr/>
          </p:nvPicPr>
          <p:blipFill>
            <a:blip r:embed="rId31" cstate="screen">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451865">
              <a:off x="4537946" y="1715847"/>
              <a:ext cx="924688" cy="797702"/>
            </a:xfrm>
            <a:prstGeom prst="rect">
              <a:avLst/>
            </a:prstGeom>
            <a:noFill/>
            <a:extLst>
              <a:ext uri="{909E8E84-426E-40DD-AFC4-6F175D3DCCD1}">
                <a14:hiddenFill xmlns:a14="http://schemas.microsoft.com/office/drawing/2010/main">
                  <a:solidFill>
                    <a:srgbClr val="FFFFFF"/>
                  </a:solidFill>
                </a14:hiddenFill>
              </a:ext>
            </a:extLst>
          </p:spPr>
        </p:pic>
        <p:sp>
          <p:nvSpPr>
            <p:cNvPr id="36" name="35 Rectángulo"/>
            <p:cNvSpPr/>
            <p:nvPr/>
          </p:nvSpPr>
          <p:spPr>
            <a:xfrm>
              <a:off x="6375429" y="1845324"/>
              <a:ext cx="320064" cy="310920"/>
            </a:xfrm>
            <a:prstGeom prst="rect">
              <a:avLst/>
            </a:prstGeom>
          </p:spPr>
          <p:txBody>
            <a:bodyPr wrap="none">
              <a:spAutoFit/>
            </a:bodyPr>
            <a:lstStyle/>
            <a:p>
              <a:pPr defTabSz="884643"/>
              <a:r>
                <a:rPr lang="es-ES" sz="1355" b="1" dirty="0">
                  <a:solidFill>
                    <a:prstClr val="black"/>
                  </a:solidFill>
                  <a:latin typeface="MV Boli" panose="02000500030200090000" pitchFamily="2" charset="0"/>
                  <a:cs typeface="MV Boli" panose="02000500030200090000" pitchFamily="2" charset="0"/>
                </a:rPr>
                <a:t>&amp;</a:t>
              </a:r>
              <a:endParaRPr lang="es-ES" sz="1355" dirty="0">
                <a:solidFill>
                  <a:prstClr val="black"/>
                </a:solidFill>
                <a:latin typeface="MV Boli" panose="02000500030200090000" pitchFamily="2" charset="0"/>
                <a:cs typeface="MV Boli" panose="02000500030200090000" pitchFamily="2" charset="0"/>
              </a:endParaRPr>
            </a:p>
          </p:txBody>
        </p:sp>
        <p:pic>
          <p:nvPicPr>
            <p:cNvPr id="37" name="Picture 7"/>
            <p:cNvPicPr>
              <a:picLocks noChangeAspect="1" noChangeArrowheads="1"/>
            </p:cNvPicPr>
            <p:nvPr/>
          </p:nvPicPr>
          <p:blipFill>
            <a:blip r:embed="rId32" cstate="screen">
              <a:extLst>
                <a:ext uri="{28A0092B-C50C-407E-A947-70E740481C1C}">
                  <a14:useLocalDpi xmlns:a14="http://schemas.microsoft.com/office/drawing/2010/main" val="0"/>
                </a:ext>
              </a:extLst>
            </a:blip>
            <a:srcRect/>
            <a:stretch>
              <a:fillRect/>
            </a:stretch>
          </p:blipFill>
          <p:spPr bwMode="auto">
            <a:xfrm>
              <a:off x="7869830" y="-121478"/>
              <a:ext cx="28800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8"/>
            <p:cNvPicPr>
              <a:picLocks noChangeAspect="1" noChangeArrowheads="1"/>
            </p:cNvPicPr>
            <p:nvPr/>
          </p:nvPicPr>
          <p:blipFill>
            <a:blip r:embed="rId33" cstate="screen">
              <a:extLst>
                <a:ext uri="{28A0092B-C50C-407E-A947-70E740481C1C}">
                  <a14:useLocalDpi xmlns:a14="http://schemas.microsoft.com/office/drawing/2010/main" val="0"/>
                </a:ext>
              </a:extLst>
            </a:blip>
            <a:srcRect/>
            <a:stretch>
              <a:fillRect/>
            </a:stretch>
          </p:blipFill>
          <p:spPr bwMode="auto">
            <a:xfrm>
              <a:off x="8173151" y="-121478"/>
              <a:ext cx="203033"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8" descr="Resultado de imagen de clipart hand paintedcurved arrow"/>
            <p:cNvPicPr>
              <a:picLocks noChangeAspect="1" noChangeArrowheads="1"/>
            </p:cNvPicPr>
            <p:nvPr/>
          </p:nvPicPr>
          <p:blipFill rotWithShape="1">
            <a:blip r:embed="rId34" cstate="screen">
              <a:duotone>
                <a:schemeClr val="accent2">
                  <a:shade val="45000"/>
                  <a:satMod val="135000"/>
                </a:schemeClr>
                <a:prstClr val="white"/>
              </a:duotone>
              <a:extLst>
                <a:ext uri="{BEBA8EAE-BF5A-486C-A8C5-ECC9F3942E4B}">
                  <a14:imgProps xmlns:a14="http://schemas.microsoft.com/office/drawing/2010/main">
                    <a14:imgLayer r:embed="rId35">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l="15081" b="20589"/>
            <a:stretch/>
          </p:blipFill>
          <p:spPr bwMode="auto">
            <a:xfrm rot="5400000">
              <a:off x="2231269" y="1436159"/>
              <a:ext cx="303706" cy="230756"/>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39 Grupo"/>
            <p:cNvGrpSpPr/>
            <p:nvPr/>
          </p:nvGrpSpPr>
          <p:grpSpPr>
            <a:xfrm>
              <a:off x="143576" y="1080022"/>
              <a:ext cx="612000" cy="753292"/>
              <a:chOff x="143576" y="1228302"/>
              <a:chExt cx="612000" cy="753292"/>
            </a:xfrm>
          </p:grpSpPr>
          <p:pic>
            <p:nvPicPr>
              <p:cNvPr id="87" name="Picture 54" descr="C:\Users\Javier\Downloads\e9f89b9c-d9cf-4c6c-aa5d-92c55213c5a4.png"/>
              <p:cNvPicPr>
                <a:picLocks noChangeAspect="1" noChangeArrowheads="1"/>
              </p:cNvPicPr>
              <p:nvPr/>
            </p:nvPicPr>
            <p:blipFill rotWithShape="1">
              <a:blip r:embed="rId36" cstate="screen">
                <a:extLst>
                  <a:ext uri="{28A0092B-C50C-407E-A947-70E740481C1C}">
                    <a14:useLocalDpi xmlns:a14="http://schemas.microsoft.com/office/drawing/2010/main" val="0"/>
                  </a:ext>
                </a:extLst>
              </a:blip>
              <a:srcRect l="53058" t="71966" r="31369" b="6535"/>
              <a:stretch/>
            </p:blipFill>
            <p:spPr bwMode="auto">
              <a:xfrm>
                <a:off x="193810" y="1308838"/>
                <a:ext cx="511532" cy="4914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8" name="Picture 38" descr="Resultado de imagen de clipart circles handwritten"/>
              <p:cNvPicPr>
                <a:picLocks noChangeAspect="1" noChangeArrowheads="1"/>
              </p:cNvPicPr>
              <p:nvPr/>
            </p:nvPicPr>
            <p:blipFill rotWithShape="1">
              <a:blip r:embed="rId37" cstate="screen">
                <a:biLevel thresh="75000"/>
                <a:extLst>
                  <a:ext uri="{BEBA8EAE-BF5A-486C-A8C5-ECC9F3942E4B}">
                    <a14:imgProps xmlns:a14="http://schemas.microsoft.com/office/drawing/2010/main">
                      <a14:imgLayer r:embed="rId38">
                        <a14:imgEffect>
                          <a14:backgroundRemoval t="39451" b="64615" l="6484" r="46154"/>
                        </a14:imgEffect>
                      </a14:imgLayer>
                    </a14:imgProps>
                  </a:ext>
                  <a:ext uri="{28A0092B-C50C-407E-A947-70E740481C1C}">
                    <a14:useLocalDpi xmlns:a14="http://schemas.microsoft.com/office/drawing/2010/main" val="0"/>
                  </a:ext>
                </a:extLst>
              </a:blip>
              <a:srcRect l="7503" t="38339" r="54145" b="36111"/>
              <a:stretch/>
            </p:blipFill>
            <p:spPr bwMode="auto">
              <a:xfrm>
                <a:off x="143576" y="1228302"/>
                <a:ext cx="612000" cy="633687"/>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8" descr="Resultado de imagen de clipart hand paintedcurved arrow"/>
              <p:cNvPicPr>
                <a:picLocks noChangeAspect="1" noChangeArrowheads="1"/>
              </p:cNvPicPr>
              <p:nvPr/>
            </p:nvPicPr>
            <p:blipFill>
              <a:blip r:embed="rId39" cstate="screen">
                <a:duotone>
                  <a:schemeClr val="accent2">
                    <a:shade val="45000"/>
                    <a:satMod val="135000"/>
                  </a:schemeClr>
                  <a:prstClr val="white"/>
                </a:duotone>
                <a:extLst>
                  <a:ext uri="{BEBA8EAE-BF5A-486C-A8C5-ECC9F3942E4B}">
                    <a14:imgProps xmlns:a14="http://schemas.microsoft.com/office/drawing/2010/main">
                      <a14:imgLayer r:embed="rId40">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a:stretch>
                <a:fillRect/>
              </a:stretch>
            </p:blipFill>
            <p:spPr bwMode="auto">
              <a:xfrm rot="2033218" flipV="1">
                <a:off x="251919" y="1648109"/>
                <a:ext cx="410443" cy="3334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 name="40 Grupo"/>
            <p:cNvGrpSpPr/>
            <p:nvPr/>
          </p:nvGrpSpPr>
          <p:grpSpPr>
            <a:xfrm rot="657840">
              <a:off x="3012826" y="1832635"/>
              <a:ext cx="1451658" cy="1431729"/>
              <a:chOff x="2987155" y="2295639"/>
              <a:chExt cx="1451658" cy="1431729"/>
            </a:xfrm>
          </p:grpSpPr>
          <p:pic>
            <p:nvPicPr>
              <p:cNvPr id="85" name="Picture 56" descr="Resultado de imagen de handwritten arrow curved clipart"/>
              <p:cNvPicPr>
                <a:picLocks noChangeAspect="1" noChangeArrowheads="1"/>
              </p:cNvPicPr>
              <p:nvPr/>
            </p:nvPicPr>
            <p:blipFill rotWithShape="1">
              <a:blip r:embed="rId41" cstate="screen">
                <a:extLst>
                  <a:ext uri="{BEBA8EAE-BF5A-486C-A8C5-ECC9F3942E4B}">
                    <a14:imgProps xmlns:a14="http://schemas.microsoft.com/office/drawing/2010/main">
                      <a14:imgLayer r:embed="rId42">
                        <a14:imgEffect>
                          <a14:backgroundRemoval t="5792" b="95560" l="14878" r="86098">
                            <a14:foregroundMark x1="36098" y1="16795" x2="36098" y2="16795"/>
                          </a14:backgroundRemoval>
                        </a14:imgEffect>
                      </a14:imgLayer>
                    </a14:imgProps>
                  </a:ext>
                  <a:ext uri="{28A0092B-C50C-407E-A947-70E740481C1C}">
                    <a14:useLocalDpi xmlns:a14="http://schemas.microsoft.com/office/drawing/2010/main" val="0"/>
                  </a:ext>
                </a:extLst>
              </a:blip>
              <a:srcRect l="27893" t="6598" r="27192" b="5774"/>
              <a:stretch/>
            </p:blipFill>
            <p:spPr bwMode="auto">
              <a:xfrm rot="13092477">
                <a:off x="3694462" y="2538555"/>
                <a:ext cx="744351" cy="917384"/>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60" descr="Resultado de imagen de handwritten arrow curved clipart"/>
              <p:cNvPicPr>
                <a:picLocks noChangeAspect="1" noChangeArrowheads="1"/>
              </p:cNvPicPr>
              <p:nvPr/>
            </p:nvPicPr>
            <p:blipFill rotWithShape="1">
              <a:blip r:embed="rId43" cstate="screen">
                <a:extLst>
                  <a:ext uri="{BEBA8EAE-BF5A-486C-A8C5-ECC9F3942E4B}">
                    <a14:imgProps xmlns:a14="http://schemas.microsoft.com/office/drawing/2010/main">
                      <a14:imgLayer r:embed="rId44">
                        <a14:imgEffect>
                          <a14:backgroundRemoval t="3030" b="94296" l="10000" r="86250"/>
                        </a14:imgEffect>
                      </a14:imgLayer>
                    </a14:imgProps>
                  </a:ext>
                  <a:ext uri="{28A0092B-C50C-407E-A947-70E740481C1C}">
                    <a14:useLocalDpi xmlns:a14="http://schemas.microsoft.com/office/drawing/2010/main" val="0"/>
                  </a:ext>
                </a:extLst>
              </a:blip>
              <a:srcRect l="14334" t="5664" r="15225" b="5199"/>
              <a:stretch/>
            </p:blipFill>
            <p:spPr bwMode="auto">
              <a:xfrm rot="7105059">
                <a:off x="2848781" y="2434013"/>
                <a:ext cx="1431729" cy="1154981"/>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41 Rectángulo"/>
            <p:cNvSpPr/>
            <p:nvPr/>
          </p:nvSpPr>
          <p:spPr>
            <a:xfrm>
              <a:off x="3419871" y="3968737"/>
              <a:ext cx="1745547" cy="834154"/>
            </a:xfrm>
            <a:prstGeom prst="rect">
              <a:avLst/>
            </a:prstGeom>
          </p:spPr>
          <p:txBody>
            <a:bodyPr wrap="square">
              <a:spAutoFit/>
            </a:bodyPr>
            <a:lstStyle/>
            <a:p>
              <a:pPr defTabSz="884643"/>
              <a:r>
                <a:rPr lang="en-US" sz="774" dirty="0" err="1">
                  <a:solidFill>
                    <a:prstClr val="black"/>
                  </a:solidFill>
                  <a:latin typeface="MV Boli" panose="02000500030200090000" pitchFamily="2" charset="0"/>
                  <a:cs typeface="MV Boli" panose="02000500030200090000" pitchFamily="2" charset="0"/>
                </a:rPr>
                <a:t>UwNJ</a:t>
              </a:r>
              <a:r>
                <a:rPr lang="en-US" sz="774" dirty="0">
                  <a:solidFill>
                    <a:prstClr val="black"/>
                  </a:solidFill>
                  <a:latin typeface="MV Boli" panose="02000500030200090000" pitchFamily="2" charset="0"/>
                  <a:cs typeface="MV Boli" panose="02000500030200090000" pitchFamily="2" charset="0"/>
                </a:rPr>
                <a:t> distance tree and </a:t>
              </a:r>
              <a:r>
                <a:rPr lang="en-US" sz="774" dirty="0" err="1">
                  <a:solidFill>
                    <a:prstClr val="black"/>
                  </a:solidFill>
                  <a:latin typeface="MV Boli" panose="02000500030200090000" pitchFamily="2" charset="0"/>
                  <a:cs typeface="MV Boli" panose="02000500030200090000" pitchFamily="2" charset="0"/>
                </a:rPr>
                <a:t>PCoA</a:t>
              </a:r>
              <a:r>
                <a:rPr lang="en-US" sz="774" dirty="0">
                  <a:solidFill>
                    <a:prstClr val="black"/>
                  </a:solidFill>
                  <a:latin typeface="MV Boli" panose="02000500030200090000" pitchFamily="2" charset="0"/>
                  <a:cs typeface="MV Boli" panose="02000500030200090000" pitchFamily="2" charset="0"/>
                </a:rPr>
                <a:t> analyses revealed two main clusters of grapevine genotypes, which majorly reflected the sampling origin (</a:t>
              </a:r>
              <a:r>
                <a:rPr lang="en-US" sz="774" dirty="0">
                  <a:solidFill>
                    <a:srgbClr val="0070C0"/>
                  </a:solidFill>
                  <a:latin typeface="MV Boli" panose="02000500030200090000" pitchFamily="2" charset="0"/>
                  <a:cs typeface="MV Boli" panose="02000500030200090000" pitchFamily="2" charset="0"/>
                </a:rPr>
                <a:t>cultivated</a:t>
              </a:r>
              <a:r>
                <a:rPr lang="en-US" sz="774" dirty="0">
                  <a:solidFill>
                    <a:prstClr val="black"/>
                  </a:solidFill>
                  <a:latin typeface="MV Boli" panose="02000500030200090000" pitchFamily="2" charset="0"/>
                  <a:cs typeface="MV Boli" panose="02000500030200090000" pitchFamily="2" charset="0"/>
                </a:rPr>
                <a:t> - </a:t>
              </a:r>
              <a:r>
                <a:rPr lang="en-US" sz="774" dirty="0">
                  <a:solidFill>
                    <a:srgbClr val="F79646"/>
                  </a:solidFill>
                  <a:latin typeface="MV Boli" panose="02000500030200090000" pitchFamily="2" charset="0"/>
                  <a:cs typeface="MV Boli" panose="02000500030200090000" pitchFamily="2" charset="0"/>
                </a:rPr>
                <a:t>wild</a:t>
              </a:r>
              <a:r>
                <a:rPr lang="en-US" sz="774" dirty="0">
                  <a:solidFill>
                    <a:prstClr val="black"/>
                  </a:solidFill>
                  <a:latin typeface="MV Boli" panose="02000500030200090000" pitchFamily="2" charset="0"/>
                  <a:cs typeface="MV Boli" panose="02000500030200090000" pitchFamily="2" charset="0"/>
                </a:rPr>
                <a:t>) of the samples</a:t>
              </a:r>
              <a:endParaRPr lang="es-ES" sz="677" dirty="0">
                <a:solidFill>
                  <a:prstClr val="black"/>
                </a:solidFill>
                <a:latin typeface="MV Boli" panose="02000500030200090000" pitchFamily="2" charset="0"/>
                <a:cs typeface="MV Boli" panose="02000500030200090000" pitchFamily="2" charset="0"/>
              </a:endParaRPr>
            </a:p>
          </p:txBody>
        </p:sp>
        <p:grpSp>
          <p:nvGrpSpPr>
            <p:cNvPr id="43" name="42 Grupo"/>
            <p:cNvGrpSpPr/>
            <p:nvPr/>
          </p:nvGrpSpPr>
          <p:grpSpPr>
            <a:xfrm>
              <a:off x="1619672" y="1079592"/>
              <a:ext cx="720080" cy="407774"/>
              <a:chOff x="1547664" y="1299880"/>
              <a:chExt cx="720080" cy="407774"/>
            </a:xfrm>
          </p:grpSpPr>
          <p:grpSp>
            <p:nvGrpSpPr>
              <p:cNvPr id="81" name="80 Grupo"/>
              <p:cNvGrpSpPr/>
              <p:nvPr/>
            </p:nvGrpSpPr>
            <p:grpSpPr>
              <a:xfrm>
                <a:off x="1718057" y="1415945"/>
                <a:ext cx="405878" cy="215578"/>
                <a:chOff x="5230021" y="1179183"/>
                <a:chExt cx="405878" cy="215578"/>
              </a:xfrm>
            </p:grpSpPr>
            <p:sp>
              <p:nvSpPr>
                <p:cNvPr id="83" name="82 CuadroTexto"/>
                <p:cNvSpPr txBox="1"/>
                <p:nvPr/>
              </p:nvSpPr>
              <p:spPr>
                <a:xfrm>
                  <a:off x="5269779" y="1179183"/>
                  <a:ext cx="326360" cy="85152"/>
                </a:xfrm>
                <a:prstGeom prst="rect">
                  <a:avLst/>
                </a:prstGeom>
                <a:noFill/>
              </p:spPr>
              <p:txBody>
                <a:bodyPr wrap="none" lIns="0" tIns="0" rIns="0" bIns="0" rtlCol="0">
                  <a:spAutoFit/>
                </a:bodyPr>
                <a:lstStyle/>
                <a:p>
                  <a:pPr algn="ctr" defTabSz="884643">
                    <a:lnSpc>
                      <a:spcPts val="581"/>
                    </a:lnSpc>
                  </a:pPr>
                  <a:r>
                    <a:rPr lang="es-ES" sz="871" b="1" dirty="0">
                      <a:solidFill>
                        <a:srgbClr val="C0504D"/>
                      </a:solidFill>
                      <a:latin typeface="Arial Narrow" panose="020B0606020202030204" pitchFamily="34" charset="0"/>
                      <a:cs typeface="Aparajita" panose="020B0604020202020204" pitchFamily="34" charset="0"/>
                    </a:rPr>
                    <a:t>9 SSRs</a:t>
                  </a:r>
                </a:p>
              </p:txBody>
            </p:sp>
            <p:sp>
              <p:nvSpPr>
                <p:cNvPr id="84" name="83 CuadroTexto"/>
                <p:cNvSpPr txBox="1"/>
                <p:nvPr/>
              </p:nvSpPr>
              <p:spPr>
                <a:xfrm>
                  <a:off x="5230021" y="1309609"/>
                  <a:ext cx="405878" cy="85152"/>
                </a:xfrm>
                <a:prstGeom prst="rect">
                  <a:avLst/>
                </a:prstGeom>
                <a:noFill/>
              </p:spPr>
              <p:txBody>
                <a:bodyPr wrap="none" lIns="0" tIns="0" rIns="0" bIns="0" rtlCol="0">
                  <a:spAutoFit/>
                </a:bodyPr>
                <a:lstStyle/>
                <a:p>
                  <a:pPr algn="ctr" defTabSz="884643">
                    <a:lnSpc>
                      <a:spcPts val="581"/>
                    </a:lnSpc>
                  </a:pPr>
                  <a:r>
                    <a:rPr lang="es-ES" sz="871" b="1" dirty="0">
                      <a:solidFill>
                        <a:srgbClr val="C0504D"/>
                      </a:solidFill>
                      <a:latin typeface="Arial Narrow" panose="020B0606020202030204" pitchFamily="34" charset="0"/>
                      <a:cs typeface="Aparajita" panose="020B0604020202020204" pitchFamily="34" charset="0"/>
                    </a:rPr>
                    <a:t>48 SNPs </a:t>
                  </a:r>
                </a:p>
              </p:txBody>
            </p:sp>
          </p:grpSp>
          <p:pic>
            <p:nvPicPr>
              <p:cNvPr id="82" name="Picture 38" descr="Resultado de imagen de clipart circles handwritten"/>
              <p:cNvPicPr>
                <a:picLocks noChangeAspect="1" noChangeArrowheads="1"/>
              </p:cNvPicPr>
              <p:nvPr/>
            </p:nvPicPr>
            <p:blipFill rotWithShape="1">
              <a:blip r:embed="rId45" cstate="screen">
                <a:duotone>
                  <a:schemeClr val="accent2">
                    <a:shade val="45000"/>
                    <a:satMod val="135000"/>
                  </a:schemeClr>
                  <a:prstClr val="white"/>
                </a:duotone>
                <a:extLst>
                  <a:ext uri="{BEBA8EAE-BF5A-486C-A8C5-ECC9F3942E4B}">
                    <a14:imgProps xmlns:a14="http://schemas.microsoft.com/office/drawing/2010/main">
                      <a14:imgLayer r:embed="rId46">
                        <a14:imgEffect>
                          <a14:backgroundRemoval t="39451" b="64615" l="6484" r="46154"/>
                        </a14:imgEffect>
                      </a14:imgLayer>
                    </a14:imgProps>
                  </a:ext>
                  <a:ext uri="{28A0092B-C50C-407E-A947-70E740481C1C}">
                    <a14:useLocalDpi xmlns:a14="http://schemas.microsoft.com/office/drawing/2010/main" val="0"/>
                  </a:ext>
                </a:extLst>
              </a:blip>
              <a:srcRect l="7503" t="38339" r="54145" b="36111"/>
              <a:stretch/>
            </p:blipFill>
            <p:spPr bwMode="auto">
              <a:xfrm rot="5400000">
                <a:off x="1703817" y="1143727"/>
                <a:ext cx="407774" cy="720080"/>
              </a:xfrm>
              <a:prstGeom prst="rect">
                <a:avLst/>
              </a:prstGeom>
              <a:noFill/>
              <a:extLst>
                <a:ext uri="{909E8E84-426E-40DD-AFC4-6F175D3DCCD1}">
                  <a14:hiddenFill xmlns:a14="http://schemas.microsoft.com/office/drawing/2010/main">
                    <a:solidFill>
                      <a:srgbClr val="FFFFFF"/>
                    </a:solidFill>
                  </a14:hiddenFill>
                </a:ext>
              </a:extLst>
            </p:spPr>
          </p:pic>
        </p:grpSp>
        <p:pic>
          <p:nvPicPr>
            <p:cNvPr id="44" name="Picture 62" descr="Resultado de imagen de handwritten arrow curved clipart"/>
            <p:cNvPicPr>
              <a:picLocks noChangeAspect="1" noChangeArrowheads="1"/>
            </p:cNvPicPr>
            <p:nvPr/>
          </p:nvPicPr>
          <p:blipFill rotWithShape="1">
            <a:blip r:embed="rId47" cstate="screen">
              <a:duotone>
                <a:schemeClr val="accent4">
                  <a:shade val="45000"/>
                  <a:satMod val="135000"/>
                </a:schemeClr>
                <a:prstClr val="white"/>
              </a:duotone>
              <a:extLst>
                <a:ext uri="{28A0092B-C50C-407E-A947-70E740481C1C}">
                  <a14:useLocalDpi xmlns:a14="http://schemas.microsoft.com/office/drawing/2010/main" val="0"/>
                </a:ext>
              </a:extLst>
            </a:blip>
            <a:srcRect l="38543" t="10563"/>
            <a:stretch/>
          </p:blipFill>
          <p:spPr bwMode="auto">
            <a:xfrm rot="2521899" flipH="1">
              <a:off x="7318082" y="2689440"/>
              <a:ext cx="269208" cy="345542"/>
            </a:xfrm>
            <a:prstGeom prst="rect">
              <a:avLst/>
            </a:prstGeom>
            <a:noFill/>
            <a:extLst>
              <a:ext uri="{909E8E84-426E-40DD-AFC4-6F175D3DCCD1}">
                <a14:hiddenFill xmlns:a14="http://schemas.microsoft.com/office/drawing/2010/main">
                  <a:solidFill>
                    <a:srgbClr val="FFFFFF"/>
                  </a:solidFill>
                </a14:hiddenFill>
              </a:ext>
            </a:extLst>
          </p:spPr>
        </p:pic>
        <p:sp>
          <p:nvSpPr>
            <p:cNvPr id="45" name="44 Rectángulo"/>
            <p:cNvSpPr/>
            <p:nvPr/>
          </p:nvSpPr>
          <p:spPr>
            <a:xfrm>
              <a:off x="107504" y="3374090"/>
              <a:ext cx="1146569" cy="1572885"/>
            </a:xfrm>
            <a:prstGeom prst="rect">
              <a:avLst/>
            </a:prstGeom>
          </p:spPr>
          <p:txBody>
            <a:bodyPr wrap="square">
              <a:spAutoFit/>
            </a:bodyPr>
            <a:lstStyle/>
            <a:p>
              <a:pPr defTabSz="884643"/>
              <a:r>
                <a:rPr lang="en-US" sz="774" dirty="0">
                  <a:solidFill>
                    <a:prstClr val="black"/>
                  </a:solidFill>
                  <a:latin typeface="MV Boli" panose="02000500030200090000" pitchFamily="2" charset="0"/>
                  <a:cs typeface="MV Boli" panose="02000500030200090000" pitchFamily="2" charset="0"/>
                </a:rPr>
                <a:t>A complex parentage network linking many autochthonous varieties, was found, where two varieties (</a:t>
              </a:r>
              <a:r>
                <a:rPr lang="en-US" sz="774" dirty="0" err="1">
                  <a:solidFill>
                    <a:prstClr val="black"/>
                  </a:solidFill>
                  <a:latin typeface="MV Boli" panose="02000500030200090000" pitchFamily="2" charset="0"/>
                  <a:cs typeface="MV Boli" panose="02000500030200090000" pitchFamily="2" charset="0"/>
                </a:rPr>
                <a:t>Razaklija</a:t>
              </a:r>
              <a:r>
                <a:rPr lang="en-US" sz="774" dirty="0">
                  <a:solidFill>
                    <a:prstClr val="black"/>
                  </a:solidFill>
                  <a:latin typeface="MV Boli" panose="02000500030200090000" pitchFamily="2" charset="0"/>
                  <a:cs typeface="MV Boli" panose="02000500030200090000" pitchFamily="2" charset="0"/>
                </a:rPr>
                <a:t> and </a:t>
              </a:r>
              <a:r>
                <a:rPr lang="en-US" sz="774" dirty="0" err="1">
                  <a:solidFill>
                    <a:prstClr val="black"/>
                  </a:solidFill>
                  <a:latin typeface="MV Boli" panose="02000500030200090000" pitchFamily="2" charset="0"/>
                  <a:cs typeface="MV Boli" panose="02000500030200090000" pitchFamily="2" charset="0"/>
                </a:rPr>
                <a:t>Kratošija</a:t>
              </a:r>
              <a:r>
                <a:rPr lang="en-US" sz="774" dirty="0">
                  <a:solidFill>
                    <a:prstClr val="black"/>
                  </a:solidFill>
                  <a:latin typeface="MV Boli" panose="02000500030200090000" pitchFamily="2" charset="0"/>
                  <a:cs typeface="MV Boli" panose="02000500030200090000" pitchFamily="2" charset="0"/>
                </a:rPr>
                <a:t>) played a leading role on the generation of indigenous varieties</a:t>
              </a:r>
              <a:endParaRPr lang="es-ES" sz="774" dirty="0">
                <a:solidFill>
                  <a:prstClr val="black"/>
                </a:solidFill>
                <a:latin typeface="MV Boli" panose="02000500030200090000" pitchFamily="2" charset="0"/>
                <a:cs typeface="MV Boli" panose="02000500030200090000" pitchFamily="2" charset="0"/>
              </a:endParaRPr>
            </a:p>
          </p:txBody>
        </p:sp>
        <p:pic>
          <p:nvPicPr>
            <p:cNvPr id="46" name="Picture 8" descr="Resultado de imagen de clipart hand paintedcurved arrow"/>
            <p:cNvPicPr>
              <a:picLocks noChangeAspect="1" noChangeArrowheads="1"/>
            </p:cNvPicPr>
            <p:nvPr/>
          </p:nvPicPr>
          <p:blipFill rotWithShape="1">
            <a:blip r:embed="rId48" cstate="screen">
              <a:duotone>
                <a:schemeClr val="accent1">
                  <a:shade val="45000"/>
                  <a:satMod val="135000"/>
                </a:schemeClr>
                <a:prstClr val="white"/>
              </a:duotone>
              <a:extLst>
                <a:ext uri="{BEBA8EAE-BF5A-486C-A8C5-ECC9F3942E4B}">
                  <a14:imgProps xmlns:a14="http://schemas.microsoft.com/office/drawing/2010/main">
                    <a14:imgLayer r:embed="rId49">
                      <a14:imgEffect>
                        <a14:backgroundRemoval t="3776" b="94825" l="4318" r="95455">
                          <a14:foregroundMark x1="71250" y1="12587" x2="71250" y2="12587"/>
                        </a14:backgroundRemoval>
                      </a14:imgEffect>
                    </a14:imgLayer>
                  </a14:imgProps>
                </a:ext>
                <a:ext uri="{28A0092B-C50C-407E-A947-70E740481C1C}">
                  <a14:useLocalDpi xmlns:a14="http://schemas.microsoft.com/office/drawing/2010/main" val="0"/>
                </a:ext>
              </a:extLst>
            </a:blip>
            <a:srcRect l="15081" b="20589"/>
            <a:stretch/>
          </p:blipFill>
          <p:spPr bwMode="auto">
            <a:xfrm rot="1869633">
              <a:off x="5509837" y="1732481"/>
              <a:ext cx="492012" cy="422210"/>
            </a:xfrm>
            <a:prstGeom prst="rect">
              <a:avLst/>
            </a:prstGeom>
            <a:noFill/>
            <a:extLst>
              <a:ext uri="{909E8E84-426E-40DD-AFC4-6F175D3DCCD1}">
                <a14:hiddenFill xmlns:a14="http://schemas.microsoft.com/office/drawing/2010/main">
                  <a:solidFill>
                    <a:srgbClr val="FFFFFF"/>
                  </a:solidFill>
                </a14:hiddenFill>
              </a:ext>
            </a:extLst>
          </p:spPr>
        </p:pic>
        <p:grpSp>
          <p:nvGrpSpPr>
            <p:cNvPr id="47" name="46 Grupo"/>
            <p:cNvGrpSpPr/>
            <p:nvPr/>
          </p:nvGrpSpPr>
          <p:grpSpPr>
            <a:xfrm>
              <a:off x="3923928" y="2782992"/>
              <a:ext cx="1336136" cy="1152646"/>
              <a:chOff x="4212157" y="2950303"/>
              <a:chExt cx="1336136" cy="1152646"/>
            </a:xfrm>
          </p:grpSpPr>
          <p:pic>
            <p:nvPicPr>
              <p:cNvPr id="79" name="Picture 3"/>
              <p:cNvPicPr>
                <a:picLocks noChangeAspect="1" noChangeArrowheads="1"/>
              </p:cNvPicPr>
              <p:nvPr/>
            </p:nvPicPr>
            <p:blipFill rotWithShape="1">
              <a:blip r:embed="rId50" cstate="screen">
                <a:extLst>
                  <a:ext uri="{28A0092B-C50C-407E-A947-70E740481C1C}">
                    <a14:useLocalDpi xmlns:a14="http://schemas.microsoft.com/office/drawing/2010/main" val="0"/>
                  </a:ext>
                </a:extLst>
              </a:blip>
              <a:srcRect l="30318" t="5034" r="29134" b="7040"/>
              <a:stretch/>
            </p:blipFill>
            <p:spPr bwMode="auto">
              <a:xfrm rot="5982746">
                <a:off x="4346196" y="2945359"/>
                <a:ext cx="1005677" cy="1064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 name="Picture 24" descr="Resultado de imagen de circle clipart hand written"/>
              <p:cNvPicPr>
                <a:picLocks noChangeAspect="1" noChangeArrowheads="1"/>
              </p:cNvPicPr>
              <p:nvPr/>
            </p:nvPicPr>
            <p:blipFill>
              <a:blip r:embed="rId51" cstate="print">
                <a:biLevel thresh="75000"/>
                <a:extLst>
                  <a:ext uri="{28A0092B-C50C-407E-A947-70E740481C1C}">
                    <a14:useLocalDpi xmlns:a14="http://schemas.microsoft.com/office/drawing/2010/main" val="0"/>
                  </a:ext>
                </a:extLst>
              </a:blip>
              <a:srcRect/>
              <a:stretch>
                <a:fillRect/>
              </a:stretch>
            </p:blipFill>
            <p:spPr bwMode="auto">
              <a:xfrm>
                <a:off x="4212157" y="2950303"/>
                <a:ext cx="1336136" cy="11526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8" name="47 Grupo"/>
            <p:cNvGrpSpPr/>
            <p:nvPr/>
          </p:nvGrpSpPr>
          <p:grpSpPr>
            <a:xfrm>
              <a:off x="5181353" y="3627319"/>
              <a:ext cx="1190847" cy="1172415"/>
              <a:chOff x="5112060" y="3908504"/>
              <a:chExt cx="1190847" cy="1172415"/>
            </a:xfrm>
          </p:grpSpPr>
          <p:pic>
            <p:nvPicPr>
              <p:cNvPr id="71" name="Picture 4"/>
              <p:cNvPicPr>
                <a:picLocks noChangeAspect="1" noChangeArrowheads="1"/>
              </p:cNvPicPr>
              <p:nvPr/>
            </p:nvPicPr>
            <p:blipFill>
              <a:blip r:embed="rId52" cstate="screen">
                <a:extLst>
                  <a:ext uri="{28A0092B-C50C-407E-A947-70E740481C1C}">
                    <a14:useLocalDpi xmlns:a14="http://schemas.microsoft.com/office/drawing/2010/main" val="0"/>
                  </a:ext>
                </a:extLst>
              </a:blip>
              <a:srcRect/>
              <a:stretch>
                <a:fillRect/>
              </a:stretch>
            </p:blipFill>
            <p:spPr bwMode="auto">
              <a:xfrm>
                <a:off x="5237771" y="4049921"/>
                <a:ext cx="887286" cy="887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2" name="71 Grupo"/>
              <p:cNvGrpSpPr/>
              <p:nvPr/>
            </p:nvGrpSpPr>
            <p:grpSpPr>
              <a:xfrm>
                <a:off x="5112060" y="3908504"/>
                <a:ext cx="1190847" cy="1172415"/>
                <a:chOff x="5112060" y="3908504"/>
                <a:chExt cx="1190847" cy="1172415"/>
              </a:xfrm>
            </p:grpSpPr>
            <p:grpSp>
              <p:nvGrpSpPr>
                <p:cNvPr id="73" name="72 Grupo"/>
                <p:cNvGrpSpPr/>
                <p:nvPr/>
              </p:nvGrpSpPr>
              <p:grpSpPr>
                <a:xfrm>
                  <a:off x="5112060" y="3939902"/>
                  <a:ext cx="1188132" cy="1141017"/>
                  <a:chOff x="-1550490" y="720972"/>
                  <a:chExt cx="1188132" cy="1141017"/>
                </a:xfrm>
              </p:grpSpPr>
              <p:cxnSp>
                <p:nvCxnSpPr>
                  <p:cNvPr id="75" name="74 Conector recto"/>
                  <p:cNvCxnSpPr/>
                  <p:nvPr/>
                </p:nvCxnSpPr>
                <p:spPr>
                  <a:xfrm flipH="1">
                    <a:off x="-1550490" y="780413"/>
                    <a:ext cx="73818" cy="10712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75 Conector recto"/>
                  <p:cNvCxnSpPr/>
                  <p:nvPr/>
                </p:nvCxnSpPr>
                <p:spPr>
                  <a:xfrm flipV="1">
                    <a:off x="-1478482" y="720972"/>
                    <a:ext cx="1116124" cy="594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76 Conector recto"/>
                  <p:cNvCxnSpPr/>
                  <p:nvPr/>
                </p:nvCxnSpPr>
                <p:spPr>
                  <a:xfrm>
                    <a:off x="-396552" y="771550"/>
                    <a:ext cx="0" cy="10904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77 Conector recto"/>
                  <p:cNvCxnSpPr/>
                  <p:nvPr/>
                </p:nvCxnSpPr>
                <p:spPr>
                  <a:xfrm flipH="1" flipV="1">
                    <a:off x="-1497405" y="1785576"/>
                    <a:ext cx="1100853" cy="660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4" name="73 Conector recto"/>
                <p:cNvCxnSpPr/>
                <p:nvPr/>
              </p:nvCxnSpPr>
              <p:spPr>
                <a:xfrm flipH="1">
                  <a:off x="6229089" y="3908504"/>
                  <a:ext cx="73818" cy="11701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9" name="48 Grupo"/>
            <p:cNvGrpSpPr/>
            <p:nvPr/>
          </p:nvGrpSpPr>
          <p:grpSpPr>
            <a:xfrm>
              <a:off x="1187624" y="2855518"/>
              <a:ext cx="2088232" cy="1725962"/>
              <a:chOff x="1187624" y="3003798"/>
              <a:chExt cx="2088232" cy="1725962"/>
            </a:xfrm>
          </p:grpSpPr>
          <p:pic>
            <p:nvPicPr>
              <p:cNvPr id="61" name="60 Imagen"/>
              <p:cNvPicPr/>
              <p:nvPr/>
            </p:nvPicPr>
            <p:blipFill>
              <a:blip r:embed="rId53" cstate="screen">
                <a:extLst>
                  <a:ext uri="{28A0092B-C50C-407E-A947-70E740481C1C}">
                    <a14:useLocalDpi xmlns:a14="http://schemas.microsoft.com/office/drawing/2010/main" val="0"/>
                  </a:ext>
                </a:extLst>
              </a:blip>
              <a:srcRect/>
              <a:stretch>
                <a:fillRect/>
              </a:stretch>
            </p:blipFill>
            <p:spPr bwMode="auto">
              <a:xfrm>
                <a:off x="1345247" y="3068976"/>
                <a:ext cx="1877573" cy="1554098"/>
              </a:xfrm>
              <a:prstGeom prst="rect">
                <a:avLst/>
              </a:prstGeom>
              <a:noFill/>
            </p:spPr>
          </p:pic>
          <p:grpSp>
            <p:nvGrpSpPr>
              <p:cNvPr id="62" name="61 Grupo"/>
              <p:cNvGrpSpPr/>
              <p:nvPr/>
            </p:nvGrpSpPr>
            <p:grpSpPr>
              <a:xfrm>
                <a:off x="1203200" y="3003798"/>
                <a:ext cx="2072656" cy="1725962"/>
                <a:chOff x="5011942" y="3939902"/>
                <a:chExt cx="2072656" cy="1725962"/>
              </a:xfrm>
            </p:grpSpPr>
            <p:grpSp>
              <p:nvGrpSpPr>
                <p:cNvPr id="65" name="64 Grupo"/>
                <p:cNvGrpSpPr/>
                <p:nvPr/>
              </p:nvGrpSpPr>
              <p:grpSpPr>
                <a:xfrm>
                  <a:off x="5011942" y="3939902"/>
                  <a:ext cx="2072656" cy="1725962"/>
                  <a:chOff x="-1650608" y="720972"/>
                  <a:chExt cx="2072656" cy="1725962"/>
                </a:xfrm>
              </p:grpSpPr>
              <p:cxnSp>
                <p:nvCxnSpPr>
                  <p:cNvPr id="67" name="66 Conector recto"/>
                  <p:cNvCxnSpPr/>
                  <p:nvPr/>
                </p:nvCxnSpPr>
                <p:spPr>
                  <a:xfrm flipH="1">
                    <a:off x="-1550490" y="780413"/>
                    <a:ext cx="73818" cy="157548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67 Conector recto"/>
                  <p:cNvCxnSpPr/>
                  <p:nvPr/>
                </p:nvCxnSpPr>
                <p:spPr>
                  <a:xfrm flipV="1">
                    <a:off x="-1478482" y="720972"/>
                    <a:ext cx="1802794" cy="594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68 Conector recto"/>
                  <p:cNvCxnSpPr/>
                  <p:nvPr/>
                </p:nvCxnSpPr>
                <p:spPr>
                  <a:xfrm>
                    <a:off x="-1476672" y="750693"/>
                    <a:ext cx="17547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69 Conector recto"/>
                  <p:cNvCxnSpPr/>
                  <p:nvPr/>
                </p:nvCxnSpPr>
                <p:spPr>
                  <a:xfrm flipH="1">
                    <a:off x="-1650608" y="2340248"/>
                    <a:ext cx="2072656" cy="1066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6" name="65 Conector recto"/>
                <p:cNvCxnSpPr/>
                <p:nvPr/>
              </p:nvCxnSpPr>
              <p:spPr>
                <a:xfrm>
                  <a:off x="6986863" y="3939902"/>
                  <a:ext cx="44699" cy="16726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3" name="62 Conector recto"/>
              <p:cNvCxnSpPr/>
              <p:nvPr/>
            </p:nvCxnSpPr>
            <p:spPr>
              <a:xfrm>
                <a:off x="1187624" y="4663666"/>
                <a:ext cx="20882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63 Conector recto"/>
              <p:cNvCxnSpPr/>
              <p:nvPr/>
            </p:nvCxnSpPr>
            <p:spPr>
              <a:xfrm>
                <a:off x="3178120" y="3003798"/>
                <a:ext cx="97736" cy="16349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49 Grupo"/>
            <p:cNvGrpSpPr/>
            <p:nvPr/>
          </p:nvGrpSpPr>
          <p:grpSpPr>
            <a:xfrm>
              <a:off x="6516216" y="3247988"/>
              <a:ext cx="2445694" cy="1834109"/>
              <a:chOff x="6691542" y="3319996"/>
              <a:chExt cx="2445694" cy="1834109"/>
            </a:xfrm>
          </p:grpSpPr>
          <p:sp>
            <p:nvSpPr>
              <p:cNvPr id="52" name="51 Rectángulo"/>
              <p:cNvSpPr/>
              <p:nvPr/>
            </p:nvSpPr>
            <p:spPr>
              <a:xfrm>
                <a:off x="6741931" y="3458099"/>
                <a:ext cx="1214446" cy="1696006"/>
              </a:xfrm>
              <a:prstGeom prst="rect">
                <a:avLst/>
              </a:prstGeom>
            </p:spPr>
            <p:txBody>
              <a:bodyPr wrap="square">
                <a:spAutoFit/>
              </a:bodyPr>
              <a:lstStyle/>
              <a:p>
                <a:pPr algn="ctr" defTabSz="884643"/>
                <a:r>
                  <a:rPr lang="es-ES" sz="774" dirty="0" err="1">
                    <a:solidFill>
                      <a:srgbClr val="C0504D"/>
                    </a:solidFill>
                    <a:latin typeface="MV Boli" panose="02000500030200090000" pitchFamily="2" charset="0"/>
                    <a:cs typeface="MV Boli" panose="02000500030200090000" pitchFamily="2" charset="0"/>
                  </a:rPr>
                  <a:t>Kratošija</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(107)</a:t>
                </a:r>
              </a:p>
              <a:p>
                <a:pPr algn="ctr" defTabSz="884643"/>
                <a:r>
                  <a:rPr lang="es-ES" sz="774" dirty="0" err="1">
                    <a:solidFill>
                      <a:srgbClr val="C0504D"/>
                    </a:solidFill>
                    <a:latin typeface="MV Boli" panose="02000500030200090000" pitchFamily="2" charset="0"/>
                    <a:cs typeface="MV Boli" panose="02000500030200090000" pitchFamily="2" charset="0"/>
                  </a:rPr>
                  <a:t>Vranac</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(76)</a:t>
                </a:r>
              </a:p>
              <a:p>
                <a:pPr algn="ctr" defTabSz="884643"/>
                <a:r>
                  <a:rPr lang="es-ES" sz="774" dirty="0" err="1">
                    <a:solidFill>
                      <a:srgbClr val="C0504D"/>
                    </a:solidFill>
                    <a:latin typeface="MV Boli" panose="02000500030200090000" pitchFamily="2" charset="0"/>
                    <a:cs typeface="MV Boli" panose="02000500030200090000" pitchFamily="2" charset="0"/>
                  </a:rPr>
                  <a:t>Lisica</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(35)</a:t>
                </a:r>
              </a:p>
              <a:p>
                <a:pPr algn="ctr" defTabSz="884643"/>
                <a:r>
                  <a:rPr lang="es-ES" sz="774" dirty="0" err="1">
                    <a:solidFill>
                      <a:srgbClr val="92D050"/>
                    </a:solidFill>
                    <a:latin typeface="MV Boli" panose="02000500030200090000" pitchFamily="2" charset="0"/>
                    <a:cs typeface="MV Boli" panose="02000500030200090000" pitchFamily="2" charset="0"/>
                  </a:rPr>
                  <a:t>Razaklija</a:t>
                </a:r>
                <a:r>
                  <a:rPr lang="es-ES" sz="774" dirty="0">
                    <a:solidFill>
                      <a:srgbClr val="92D050"/>
                    </a:solidFill>
                    <a:latin typeface="MV Boli" panose="02000500030200090000" pitchFamily="2" charset="0"/>
                    <a:cs typeface="MV Boli" panose="02000500030200090000" pitchFamily="2" charset="0"/>
                  </a:rPr>
                  <a:t> </a:t>
                </a:r>
                <a:r>
                  <a:rPr lang="es-ES" sz="774" b="1" dirty="0">
                    <a:solidFill>
                      <a:srgbClr val="92D050"/>
                    </a:solidFill>
                    <a:latin typeface="Calibri"/>
                    <a:cs typeface="MV Boli" panose="02000500030200090000" pitchFamily="2" charset="0"/>
                  </a:rPr>
                  <a:t>(27)</a:t>
                </a:r>
              </a:p>
              <a:p>
                <a:pPr algn="ctr" defTabSz="884643"/>
                <a:r>
                  <a:rPr lang="es-ES" sz="774" dirty="0" err="1">
                    <a:solidFill>
                      <a:srgbClr val="C0504D"/>
                    </a:solidFill>
                    <a:latin typeface="MV Boli" panose="02000500030200090000" pitchFamily="2" charset="0"/>
                    <a:cs typeface="MV Boli" panose="02000500030200090000" pitchFamily="2" charset="0"/>
                  </a:rPr>
                  <a:t>Krstac</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(22)</a:t>
                </a:r>
              </a:p>
              <a:p>
                <a:pPr algn="ctr" defTabSz="884643"/>
                <a:r>
                  <a:rPr lang="es-ES" sz="774" dirty="0" err="1">
                    <a:solidFill>
                      <a:srgbClr val="C0504D"/>
                    </a:solidFill>
                    <a:latin typeface="MV Boli" panose="02000500030200090000" pitchFamily="2" charset="0"/>
                    <a:cs typeface="MV Boli" panose="02000500030200090000" pitchFamily="2" charset="0"/>
                  </a:rPr>
                  <a:t>Zlatarica</a:t>
                </a:r>
                <a:r>
                  <a:rPr lang="es-ES" sz="774" dirty="0">
                    <a:solidFill>
                      <a:srgbClr val="C0504D"/>
                    </a:solidFill>
                    <a:latin typeface="MV Boli" panose="02000500030200090000" pitchFamily="2" charset="0"/>
                    <a:cs typeface="MV Boli" panose="02000500030200090000" pitchFamily="2" charset="0"/>
                  </a:rPr>
                  <a:t> </a:t>
                </a:r>
                <a:r>
                  <a:rPr lang="es-ES" sz="774" dirty="0" err="1">
                    <a:solidFill>
                      <a:srgbClr val="C0504D"/>
                    </a:solidFill>
                    <a:latin typeface="MV Boli" panose="02000500030200090000" pitchFamily="2" charset="0"/>
                    <a:cs typeface="MV Boli" panose="02000500030200090000" pitchFamily="2" charset="0"/>
                  </a:rPr>
                  <a:t>Vrgorska</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(8)</a:t>
                </a:r>
              </a:p>
              <a:p>
                <a:pPr algn="ctr" defTabSz="884643"/>
                <a:r>
                  <a:rPr lang="es-ES" sz="774" dirty="0" err="1">
                    <a:solidFill>
                      <a:srgbClr val="C0504D"/>
                    </a:solidFill>
                    <a:latin typeface="MV Boli" panose="02000500030200090000" pitchFamily="2" charset="0"/>
                    <a:cs typeface="MV Boli" panose="02000500030200090000" pitchFamily="2" charset="0"/>
                  </a:rPr>
                  <a:t>Čubrica</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(5)</a:t>
                </a:r>
              </a:p>
              <a:p>
                <a:pPr algn="ctr" defTabSz="884643"/>
                <a:r>
                  <a:rPr lang="es-ES" sz="774" dirty="0" err="1">
                    <a:solidFill>
                      <a:srgbClr val="92D050"/>
                    </a:solidFill>
                    <a:latin typeface="MV Boli" panose="02000500030200090000" pitchFamily="2" charset="0"/>
                    <a:cs typeface="MV Boli" panose="02000500030200090000" pitchFamily="2" charset="0"/>
                  </a:rPr>
                  <a:t>Kadarun</a:t>
                </a:r>
                <a:r>
                  <a:rPr lang="es-ES" sz="774" dirty="0">
                    <a:solidFill>
                      <a:srgbClr val="92D050"/>
                    </a:solidFill>
                    <a:latin typeface="MV Boli" panose="02000500030200090000" pitchFamily="2" charset="0"/>
                    <a:cs typeface="MV Boli" panose="02000500030200090000" pitchFamily="2" charset="0"/>
                  </a:rPr>
                  <a:t> </a:t>
                </a:r>
                <a:r>
                  <a:rPr lang="es-ES" sz="774" b="1" dirty="0">
                    <a:solidFill>
                      <a:srgbClr val="92D050"/>
                    </a:solidFill>
                    <a:latin typeface="Calibri"/>
                    <a:cs typeface="MV Boli" panose="02000500030200090000" pitchFamily="2" charset="0"/>
                  </a:rPr>
                  <a:t>(5)</a:t>
                </a:r>
              </a:p>
              <a:p>
                <a:pPr algn="ctr" defTabSz="884643"/>
                <a:r>
                  <a:rPr lang="es-ES" sz="774" dirty="0" err="1">
                    <a:solidFill>
                      <a:srgbClr val="C0504D"/>
                    </a:solidFill>
                    <a:latin typeface="MV Boli" panose="02000500030200090000" pitchFamily="2" charset="0"/>
                    <a:cs typeface="MV Boli" panose="02000500030200090000" pitchFamily="2" charset="0"/>
                  </a:rPr>
                  <a:t>Bratkovina</a:t>
                </a:r>
                <a:r>
                  <a:rPr lang="es-ES" sz="774" dirty="0">
                    <a:solidFill>
                      <a:srgbClr val="C0504D"/>
                    </a:solidFill>
                    <a:latin typeface="MV Boli" panose="02000500030200090000" pitchFamily="2" charset="0"/>
                    <a:cs typeface="MV Boli" panose="02000500030200090000" pitchFamily="2" charset="0"/>
                  </a:rPr>
                  <a:t> </a:t>
                </a:r>
                <a:r>
                  <a:rPr lang="es-ES" sz="774" dirty="0" err="1">
                    <a:solidFill>
                      <a:srgbClr val="C0504D"/>
                    </a:solidFill>
                    <a:latin typeface="MV Boli" panose="02000500030200090000" pitchFamily="2" charset="0"/>
                    <a:cs typeface="MV Boli" panose="02000500030200090000" pitchFamily="2" charset="0"/>
                  </a:rPr>
                  <a:t>Bijela</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(4)</a:t>
                </a:r>
              </a:p>
              <a:p>
                <a:pPr algn="ctr" defTabSz="884643"/>
                <a:r>
                  <a:rPr lang="es-ES" sz="774" dirty="0">
                    <a:solidFill>
                      <a:prstClr val="black"/>
                    </a:solidFill>
                    <a:latin typeface="MV Boli" panose="02000500030200090000" pitchFamily="2" charset="0"/>
                    <a:cs typeface="MV Boli" panose="02000500030200090000" pitchFamily="2" charset="0"/>
                  </a:rPr>
                  <a:t>Sura </a:t>
                </a:r>
                <a:r>
                  <a:rPr lang="es-ES" sz="774" b="1" dirty="0">
                    <a:solidFill>
                      <a:prstClr val="black"/>
                    </a:solidFill>
                    <a:latin typeface="Calibri"/>
                    <a:cs typeface="MV Boli" panose="02000500030200090000" pitchFamily="2" charset="0"/>
                  </a:rPr>
                  <a:t>(4)</a:t>
                </a:r>
              </a:p>
              <a:p>
                <a:pPr algn="ctr" defTabSz="884643"/>
                <a:r>
                  <a:rPr lang="es-ES" sz="774" dirty="0" err="1">
                    <a:solidFill>
                      <a:srgbClr val="92D050"/>
                    </a:solidFill>
                    <a:latin typeface="MV Boli" panose="02000500030200090000" pitchFamily="2" charset="0"/>
                    <a:cs typeface="MV Boli" panose="02000500030200090000" pitchFamily="2" charset="0"/>
                  </a:rPr>
                  <a:t>Chaouch</a:t>
                </a:r>
                <a:r>
                  <a:rPr lang="es-ES" sz="774" dirty="0">
                    <a:solidFill>
                      <a:srgbClr val="92D050"/>
                    </a:solidFill>
                    <a:latin typeface="MV Boli" panose="02000500030200090000" pitchFamily="2" charset="0"/>
                    <a:cs typeface="MV Boli" panose="02000500030200090000" pitchFamily="2" charset="0"/>
                  </a:rPr>
                  <a:t> </a:t>
                </a:r>
                <a:r>
                  <a:rPr lang="es-ES" sz="774" dirty="0" err="1">
                    <a:solidFill>
                      <a:srgbClr val="92D050"/>
                    </a:solidFill>
                    <a:latin typeface="MV Boli" panose="02000500030200090000" pitchFamily="2" charset="0"/>
                    <a:cs typeface="MV Boli" panose="02000500030200090000" pitchFamily="2" charset="0"/>
                  </a:rPr>
                  <a:t>Blanc</a:t>
                </a:r>
                <a:r>
                  <a:rPr lang="es-ES" sz="774" dirty="0">
                    <a:solidFill>
                      <a:srgbClr val="92D050"/>
                    </a:solidFill>
                    <a:latin typeface="MV Boli" panose="02000500030200090000" pitchFamily="2" charset="0"/>
                    <a:cs typeface="MV Boli" panose="02000500030200090000" pitchFamily="2" charset="0"/>
                  </a:rPr>
                  <a:t> </a:t>
                </a:r>
                <a:r>
                  <a:rPr lang="es-ES" sz="774" b="1" dirty="0">
                    <a:solidFill>
                      <a:srgbClr val="92D050"/>
                    </a:solidFill>
                    <a:latin typeface="Calibri"/>
                    <a:cs typeface="MV Boli" panose="02000500030200090000" pitchFamily="2" charset="0"/>
                  </a:rPr>
                  <a:t>(4)</a:t>
                </a:r>
              </a:p>
              <a:p>
                <a:pPr algn="ctr" defTabSz="884643"/>
                <a:r>
                  <a:rPr lang="es-ES" sz="774" dirty="0">
                    <a:solidFill>
                      <a:srgbClr val="C0504D"/>
                    </a:solidFill>
                    <a:latin typeface="MV Boli" panose="02000500030200090000" pitchFamily="2" charset="0"/>
                    <a:cs typeface="MV Boli" panose="02000500030200090000" pitchFamily="2" charset="0"/>
                  </a:rPr>
                  <a:t>Vela </a:t>
                </a:r>
                <a:r>
                  <a:rPr lang="es-ES" sz="774" dirty="0" err="1">
                    <a:solidFill>
                      <a:srgbClr val="C0504D"/>
                    </a:solidFill>
                    <a:latin typeface="MV Boli" panose="02000500030200090000" pitchFamily="2" charset="0"/>
                    <a:cs typeface="MV Boli" panose="02000500030200090000" pitchFamily="2" charset="0"/>
                  </a:rPr>
                  <a:t>Pergola</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(4)</a:t>
                </a:r>
              </a:p>
            </p:txBody>
          </p:sp>
          <p:cxnSp>
            <p:nvCxnSpPr>
              <p:cNvPr id="53" name="52 Conector recto"/>
              <p:cNvCxnSpPr/>
              <p:nvPr/>
            </p:nvCxnSpPr>
            <p:spPr>
              <a:xfrm>
                <a:off x="6852592" y="5013228"/>
                <a:ext cx="2183904" cy="3081"/>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53 Conector recto"/>
              <p:cNvCxnSpPr/>
              <p:nvPr/>
            </p:nvCxnSpPr>
            <p:spPr>
              <a:xfrm flipH="1" flipV="1">
                <a:off x="6723049" y="3416301"/>
                <a:ext cx="187748" cy="1675729"/>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54 Conector recto"/>
              <p:cNvCxnSpPr/>
              <p:nvPr/>
            </p:nvCxnSpPr>
            <p:spPr>
              <a:xfrm flipV="1">
                <a:off x="6775681" y="3319996"/>
                <a:ext cx="1995028" cy="127243"/>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55 Conector recto"/>
              <p:cNvCxnSpPr/>
              <p:nvPr/>
            </p:nvCxnSpPr>
            <p:spPr>
              <a:xfrm flipH="1">
                <a:off x="9036497" y="3344319"/>
                <a:ext cx="25123" cy="1747711"/>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56 Conector recto"/>
              <p:cNvCxnSpPr/>
              <p:nvPr/>
            </p:nvCxnSpPr>
            <p:spPr>
              <a:xfrm flipV="1">
                <a:off x="6691542" y="3403605"/>
                <a:ext cx="2344954" cy="11965"/>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58" name="57 Rectángulo"/>
              <p:cNvSpPr/>
              <p:nvPr/>
            </p:nvSpPr>
            <p:spPr>
              <a:xfrm>
                <a:off x="7740352" y="3458099"/>
                <a:ext cx="1396884" cy="1572885"/>
              </a:xfrm>
              <a:prstGeom prst="rect">
                <a:avLst/>
              </a:prstGeom>
            </p:spPr>
            <p:txBody>
              <a:bodyPr wrap="square">
                <a:spAutoFit/>
              </a:bodyPr>
              <a:lstStyle/>
              <a:p>
                <a:pPr algn="ctr" defTabSz="884643"/>
                <a:r>
                  <a:rPr lang="es-ES" sz="774" dirty="0" err="1">
                    <a:solidFill>
                      <a:prstClr val="black"/>
                    </a:solidFill>
                    <a:latin typeface="MV Boli" panose="02000500030200090000" pitchFamily="2" charset="0"/>
                    <a:cs typeface="MV Boli" panose="02000500030200090000" pitchFamily="2" charset="0"/>
                  </a:rPr>
                  <a:t>Belka</a:t>
                </a:r>
                <a:r>
                  <a:rPr lang="es-ES" sz="774" dirty="0">
                    <a:solidFill>
                      <a:prstClr val="black"/>
                    </a:solidFill>
                    <a:latin typeface="MV Boli" panose="02000500030200090000" pitchFamily="2" charset="0"/>
                    <a:cs typeface="MV Boli" panose="02000500030200090000" pitchFamily="2" charset="0"/>
                  </a:rPr>
                  <a:t> </a:t>
                </a:r>
                <a:r>
                  <a:rPr lang="es-ES" sz="774" b="1" dirty="0">
                    <a:solidFill>
                      <a:prstClr val="black"/>
                    </a:solidFill>
                    <a:latin typeface="Calibri"/>
                    <a:cs typeface="MV Boli" panose="02000500030200090000" pitchFamily="2" charset="0"/>
                  </a:rPr>
                  <a:t>(3)</a:t>
                </a:r>
              </a:p>
              <a:p>
                <a:pPr algn="ctr" defTabSz="884643"/>
                <a:r>
                  <a:rPr lang="es-ES" sz="774" dirty="0" err="1">
                    <a:solidFill>
                      <a:srgbClr val="4F81BD"/>
                    </a:solidFill>
                    <a:latin typeface="MV Boli" panose="02000500030200090000" pitchFamily="2" charset="0"/>
                    <a:cs typeface="MV Boli" panose="02000500030200090000" pitchFamily="2" charset="0"/>
                  </a:rPr>
                  <a:t>Isabella</a:t>
                </a:r>
                <a:r>
                  <a:rPr lang="es-ES" sz="774" dirty="0">
                    <a:solidFill>
                      <a:srgbClr val="4F81BD"/>
                    </a:solidFill>
                    <a:latin typeface="MV Boli" panose="02000500030200090000" pitchFamily="2" charset="0"/>
                    <a:cs typeface="MV Boli" panose="02000500030200090000" pitchFamily="2" charset="0"/>
                  </a:rPr>
                  <a:t> </a:t>
                </a:r>
                <a:r>
                  <a:rPr lang="es-ES" sz="774" b="1" dirty="0">
                    <a:solidFill>
                      <a:srgbClr val="4F81BD"/>
                    </a:solidFill>
                    <a:latin typeface="Calibri"/>
                    <a:cs typeface="MV Boli" panose="02000500030200090000" pitchFamily="2" charset="0"/>
                  </a:rPr>
                  <a:t>(3)</a:t>
                </a:r>
              </a:p>
              <a:p>
                <a:pPr algn="ctr" defTabSz="884643"/>
                <a:r>
                  <a:rPr lang="es-ES" sz="774" dirty="0" err="1">
                    <a:solidFill>
                      <a:srgbClr val="C0504D"/>
                    </a:solidFill>
                    <a:latin typeface="MV Boli" panose="02000500030200090000" pitchFamily="2" charset="0"/>
                    <a:cs typeface="MV Boli" panose="02000500030200090000" pitchFamily="2" charset="0"/>
                  </a:rPr>
                  <a:t>Koenigin</a:t>
                </a:r>
                <a:r>
                  <a:rPr lang="es-ES" sz="774" dirty="0">
                    <a:solidFill>
                      <a:srgbClr val="C0504D"/>
                    </a:solidFill>
                    <a:latin typeface="MV Boli" panose="02000500030200090000" pitchFamily="2" charset="0"/>
                    <a:cs typeface="MV Boli" panose="02000500030200090000" pitchFamily="2" charset="0"/>
                  </a:rPr>
                  <a:t> Der </a:t>
                </a:r>
                <a:r>
                  <a:rPr lang="es-ES" sz="774" dirty="0" err="1">
                    <a:solidFill>
                      <a:srgbClr val="C0504D"/>
                    </a:solidFill>
                    <a:latin typeface="MV Boli" panose="02000500030200090000" pitchFamily="2" charset="0"/>
                    <a:cs typeface="MV Boli" panose="02000500030200090000" pitchFamily="2" charset="0"/>
                  </a:rPr>
                  <a:t>Wein</a:t>
                </a:r>
                <a:r>
                  <a:rPr lang="es-ES" sz="774" dirty="0">
                    <a:solidFill>
                      <a:srgbClr val="C0504D"/>
                    </a:solidFill>
                    <a:latin typeface="Calibri"/>
                    <a:cs typeface="MV Boli" panose="02000500030200090000" pitchFamily="2" charset="0"/>
                  </a:rPr>
                  <a:t>.</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(3)</a:t>
                </a:r>
              </a:p>
              <a:p>
                <a:pPr algn="ctr" defTabSz="884643"/>
                <a:r>
                  <a:rPr lang="es-ES" sz="774" dirty="0">
                    <a:solidFill>
                      <a:prstClr val="black"/>
                    </a:solidFill>
                    <a:latin typeface="MV Boli" panose="02000500030200090000" pitchFamily="2" charset="0"/>
                    <a:cs typeface="MV Boli" panose="02000500030200090000" pitchFamily="2" charset="0"/>
                  </a:rPr>
                  <a:t>N</a:t>
                </a:r>
                <a:r>
                  <a:rPr lang="es-ES" sz="774" dirty="0">
                    <a:solidFill>
                      <a:prstClr val="black"/>
                    </a:solidFill>
                    <a:latin typeface="Calibri"/>
                    <a:cs typeface="MV Boli" panose="02000500030200090000" pitchFamily="2" charset="0"/>
                  </a:rPr>
                  <a:t>.</a:t>
                </a:r>
                <a:r>
                  <a:rPr lang="es-ES" sz="774" dirty="0">
                    <a:solidFill>
                      <a:prstClr val="black"/>
                    </a:solidFill>
                    <a:latin typeface="MV Boli" panose="02000500030200090000" pitchFamily="2" charset="0"/>
                    <a:cs typeface="MV Boli" panose="02000500030200090000" pitchFamily="2" charset="0"/>
                  </a:rPr>
                  <a:t> </a:t>
                </a:r>
                <a:r>
                  <a:rPr lang="es-ES" sz="774" dirty="0" err="1">
                    <a:solidFill>
                      <a:prstClr val="black"/>
                    </a:solidFill>
                    <a:latin typeface="MV Boli" panose="02000500030200090000" pitchFamily="2" charset="0"/>
                    <a:cs typeface="MV Boli" panose="02000500030200090000" pitchFamily="2" charset="0"/>
                  </a:rPr>
                  <a:t>Bijela</a:t>
                </a:r>
                <a:r>
                  <a:rPr lang="es-ES" sz="774" dirty="0">
                    <a:solidFill>
                      <a:prstClr val="black"/>
                    </a:solidFill>
                    <a:latin typeface="MV Boli" panose="02000500030200090000" pitchFamily="2" charset="0"/>
                    <a:cs typeface="MV Boli" panose="02000500030200090000" pitchFamily="2" charset="0"/>
                  </a:rPr>
                  <a:t> </a:t>
                </a:r>
                <a:r>
                  <a:rPr lang="es-ES" sz="774" dirty="0" err="1">
                    <a:solidFill>
                      <a:prstClr val="black"/>
                    </a:solidFill>
                    <a:latin typeface="MV Boli" panose="02000500030200090000" pitchFamily="2" charset="0"/>
                    <a:cs typeface="MV Boli" panose="02000500030200090000" pitchFamily="2" charset="0"/>
                  </a:rPr>
                  <a:t>Brijestovo</a:t>
                </a:r>
                <a:r>
                  <a:rPr lang="es-ES" sz="774" dirty="0">
                    <a:solidFill>
                      <a:prstClr val="black"/>
                    </a:solidFill>
                    <a:latin typeface="MV Boli" panose="02000500030200090000" pitchFamily="2" charset="0"/>
                    <a:cs typeface="MV Boli" panose="02000500030200090000" pitchFamily="2" charset="0"/>
                  </a:rPr>
                  <a:t> </a:t>
                </a:r>
                <a:r>
                  <a:rPr lang="es-ES" sz="774" b="1" dirty="0">
                    <a:solidFill>
                      <a:prstClr val="black"/>
                    </a:solidFill>
                    <a:latin typeface="Calibri"/>
                    <a:cs typeface="MV Boli" panose="02000500030200090000" pitchFamily="2" charset="0"/>
                  </a:rPr>
                  <a:t>(3)</a:t>
                </a:r>
              </a:p>
              <a:p>
                <a:pPr algn="ctr" defTabSz="884643"/>
                <a:r>
                  <a:rPr lang="es-ES" sz="774" dirty="0" err="1">
                    <a:solidFill>
                      <a:srgbClr val="C0504D"/>
                    </a:solidFill>
                    <a:latin typeface="MV Boli" panose="02000500030200090000" pitchFamily="2" charset="0"/>
                    <a:cs typeface="MV Boli" panose="02000500030200090000" pitchFamily="2" charset="0"/>
                  </a:rPr>
                  <a:t>Prokupac</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(3)</a:t>
                </a:r>
              </a:p>
              <a:p>
                <a:pPr algn="ctr" defTabSz="884643"/>
                <a:r>
                  <a:rPr lang="es-ES" sz="774" dirty="0" err="1">
                    <a:solidFill>
                      <a:srgbClr val="4F81BD"/>
                    </a:solidFill>
                    <a:latin typeface="MV Boli" panose="02000500030200090000" pitchFamily="2" charset="0"/>
                    <a:cs typeface="MV Boli" panose="02000500030200090000" pitchFamily="2" charset="0"/>
                  </a:rPr>
                  <a:t>Vulpea</a:t>
                </a:r>
                <a:r>
                  <a:rPr lang="es-ES" sz="774" dirty="0">
                    <a:solidFill>
                      <a:srgbClr val="4F81BD"/>
                    </a:solidFill>
                    <a:latin typeface="MV Boli" panose="02000500030200090000" pitchFamily="2" charset="0"/>
                    <a:cs typeface="MV Boli" panose="02000500030200090000" pitchFamily="2" charset="0"/>
                  </a:rPr>
                  <a:t> </a:t>
                </a:r>
                <a:r>
                  <a:rPr lang="es-ES" sz="774" b="1" dirty="0">
                    <a:solidFill>
                      <a:srgbClr val="4F81BD"/>
                    </a:solidFill>
                    <a:latin typeface="Calibri"/>
                    <a:cs typeface="MV Boli" panose="02000500030200090000" pitchFamily="2" charset="0"/>
                  </a:rPr>
                  <a:t>(3)</a:t>
                </a:r>
              </a:p>
              <a:p>
                <a:pPr algn="ctr" defTabSz="884643"/>
                <a:r>
                  <a:rPr lang="es-ES" sz="774" dirty="0" err="1">
                    <a:solidFill>
                      <a:srgbClr val="C0504D"/>
                    </a:solidFill>
                    <a:latin typeface="MV Boli" panose="02000500030200090000" pitchFamily="2" charset="0"/>
                    <a:cs typeface="MV Boli" panose="02000500030200090000" pitchFamily="2" charset="0"/>
                  </a:rPr>
                  <a:t>Coarna</a:t>
                </a:r>
                <a:r>
                  <a:rPr lang="es-ES" sz="774" dirty="0">
                    <a:solidFill>
                      <a:srgbClr val="C0504D"/>
                    </a:solidFill>
                    <a:latin typeface="MV Boli" panose="02000500030200090000" pitchFamily="2" charset="0"/>
                    <a:cs typeface="MV Boli" panose="02000500030200090000" pitchFamily="2" charset="0"/>
                  </a:rPr>
                  <a:t> Alba </a:t>
                </a:r>
                <a:r>
                  <a:rPr lang="es-ES" sz="774" b="1" dirty="0">
                    <a:solidFill>
                      <a:srgbClr val="C0504D"/>
                    </a:solidFill>
                    <a:latin typeface="Calibri"/>
                    <a:cs typeface="MV Boli" panose="02000500030200090000" pitchFamily="2" charset="0"/>
                  </a:rPr>
                  <a:t>(2)</a:t>
                </a:r>
              </a:p>
              <a:p>
                <a:pPr algn="ctr" defTabSz="884643"/>
                <a:r>
                  <a:rPr lang="es-ES" sz="774" dirty="0" err="1">
                    <a:solidFill>
                      <a:prstClr val="black"/>
                    </a:solidFill>
                    <a:latin typeface="MV Boli" panose="02000500030200090000" pitchFamily="2" charset="0"/>
                    <a:cs typeface="MV Boli" panose="02000500030200090000" pitchFamily="2" charset="0"/>
                  </a:rPr>
                  <a:t>Crni</a:t>
                </a:r>
                <a:r>
                  <a:rPr lang="es-ES" sz="774" dirty="0">
                    <a:solidFill>
                      <a:prstClr val="black"/>
                    </a:solidFill>
                    <a:latin typeface="MV Boli" panose="02000500030200090000" pitchFamily="2" charset="0"/>
                    <a:cs typeface="MV Boli" panose="02000500030200090000" pitchFamily="2" charset="0"/>
                  </a:rPr>
                  <a:t> </a:t>
                </a:r>
                <a:r>
                  <a:rPr lang="es-ES" sz="774" dirty="0" err="1">
                    <a:solidFill>
                      <a:prstClr val="black"/>
                    </a:solidFill>
                    <a:latin typeface="MV Boli" panose="02000500030200090000" pitchFamily="2" charset="0"/>
                    <a:cs typeface="MV Boli" panose="02000500030200090000" pitchFamily="2" charset="0"/>
                  </a:rPr>
                  <a:t>Krstač</a:t>
                </a:r>
                <a:r>
                  <a:rPr lang="es-ES" sz="774" dirty="0">
                    <a:solidFill>
                      <a:prstClr val="black"/>
                    </a:solidFill>
                    <a:latin typeface="MV Boli" panose="02000500030200090000" pitchFamily="2" charset="0"/>
                    <a:cs typeface="MV Boli" panose="02000500030200090000" pitchFamily="2" charset="0"/>
                  </a:rPr>
                  <a:t> </a:t>
                </a:r>
                <a:r>
                  <a:rPr lang="es-ES" sz="774" b="1" dirty="0">
                    <a:solidFill>
                      <a:prstClr val="black"/>
                    </a:solidFill>
                    <a:latin typeface="Calibri"/>
                    <a:cs typeface="MV Boli" panose="02000500030200090000" pitchFamily="2" charset="0"/>
                  </a:rPr>
                  <a:t>(2)</a:t>
                </a:r>
              </a:p>
              <a:p>
                <a:pPr algn="ctr" defTabSz="884643"/>
                <a:r>
                  <a:rPr lang="es-ES" sz="774" dirty="0">
                    <a:solidFill>
                      <a:prstClr val="black"/>
                    </a:solidFill>
                    <a:latin typeface="MV Boli" panose="02000500030200090000" pitchFamily="2" charset="0"/>
                    <a:cs typeface="MV Boli" panose="02000500030200090000" pitchFamily="2" charset="0"/>
                  </a:rPr>
                  <a:t>Loza S</a:t>
                </a:r>
                <a:r>
                  <a:rPr lang="es-ES" sz="774" dirty="0">
                    <a:solidFill>
                      <a:prstClr val="black"/>
                    </a:solidFill>
                    <a:latin typeface="Calibri"/>
                    <a:cs typeface="MV Boli" panose="02000500030200090000" pitchFamily="2" charset="0"/>
                  </a:rPr>
                  <a:t>.</a:t>
                </a:r>
                <a:r>
                  <a:rPr lang="es-ES" sz="774" dirty="0">
                    <a:solidFill>
                      <a:prstClr val="black"/>
                    </a:solidFill>
                    <a:latin typeface="MV Boli" panose="02000500030200090000" pitchFamily="2" charset="0"/>
                    <a:cs typeface="MV Boli" panose="02000500030200090000" pitchFamily="2" charset="0"/>
                  </a:rPr>
                  <a:t> V</a:t>
                </a:r>
                <a:r>
                  <a:rPr lang="es-ES" sz="774" dirty="0">
                    <a:solidFill>
                      <a:prstClr val="black"/>
                    </a:solidFill>
                    <a:latin typeface="Calibri"/>
                    <a:cs typeface="MV Boli" panose="02000500030200090000" pitchFamily="2" charset="0"/>
                  </a:rPr>
                  <a:t>.</a:t>
                </a:r>
                <a:r>
                  <a:rPr lang="es-ES" sz="774" dirty="0">
                    <a:solidFill>
                      <a:prstClr val="black"/>
                    </a:solidFill>
                    <a:latin typeface="MV Boli" panose="02000500030200090000" pitchFamily="2" charset="0"/>
                    <a:cs typeface="MV Boli" panose="02000500030200090000" pitchFamily="2" charset="0"/>
                  </a:rPr>
                  <a:t> </a:t>
                </a:r>
                <a:r>
                  <a:rPr lang="es-ES" sz="774" dirty="0" err="1">
                    <a:solidFill>
                      <a:prstClr val="black"/>
                    </a:solidFill>
                    <a:latin typeface="MV Boli" panose="02000500030200090000" pitchFamily="2" charset="0"/>
                    <a:cs typeface="MV Boli" panose="02000500030200090000" pitchFamily="2" charset="0"/>
                  </a:rPr>
                  <a:t>Ostrozkog</a:t>
                </a:r>
                <a:r>
                  <a:rPr lang="es-ES" sz="774" dirty="0">
                    <a:solidFill>
                      <a:prstClr val="black"/>
                    </a:solidFill>
                    <a:latin typeface="MV Boli" panose="02000500030200090000" pitchFamily="2" charset="0"/>
                    <a:cs typeface="MV Boli" panose="02000500030200090000" pitchFamily="2" charset="0"/>
                  </a:rPr>
                  <a:t> </a:t>
                </a:r>
                <a:r>
                  <a:rPr lang="es-ES" sz="774" b="1" dirty="0">
                    <a:solidFill>
                      <a:prstClr val="black"/>
                    </a:solidFill>
                    <a:latin typeface="Calibri"/>
                    <a:cs typeface="MV Boli" panose="02000500030200090000" pitchFamily="2" charset="0"/>
                  </a:rPr>
                  <a:t>(2)</a:t>
                </a:r>
              </a:p>
              <a:p>
                <a:pPr algn="ctr" defTabSz="884643"/>
                <a:r>
                  <a:rPr lang="es-ES" sz="774" dirty="0" err="1">
                    <a:solidFill>
                      <a:srgbClr val="4F81BD"/>
                    </a:solidFill>
                    <a:latin typeface="MV Boli" panose="02000500030200090000" pitchFamily="2" charset="0"/>
                    <a:cs typeface="MV Boli" panose="02000500030200090000" pitchFamily="2" charset="0"/>
                  </a:rPr>
                  <a:t>Muscat</a:t>
                </a:r>
                <a:r>
                  <a:rPr lang="es-ES" sz="774" dirty="0">
                    <a:solidFill>
                      <a:srgbClr val="4F81BD"/>
                    </a:solidFill>
                    <a:latin typeface="MV Boli" panose="02000500030200090000" pitchFamily="2" charset="0"/>
                    <a:cs typeface="MV Boli" panose="02000500030200090000" pitchFamily="2" charset="0"/>
                  </a:rPr>
                  <a:t> </a:t>
                </a:r>
                <a:r>
                  <a:rPr lang="es-ES" sz="774" dirty="0" err="1">
                    <a:solidFill>
                      <a:srgbClr val="4F81BD"/>
                    </a:solidFill>
                    <a:latin typeface="MV Boli" panose="02000500030200090000" pitchFamily="2" charset="0"/>
                    <a:cs typeface="MV Boli" panose="02000500030200090000" pitchFamily="2" charset="0"/>
                  </a:rPr>
                  <a:t>Hamburg</a:t>
                </a:r>
                <a:r>
                  <a:rPr lang="es-ES" sz="774" dirty="0">
                    <a:solidFill>
                      <a:srgbClr val="4F81BD"/>
                    </a:solidFill>
                    <a:latin typeface="MV Boli" panose="02000500030200090000" pitchFamily="2" charset="0"/>
                    <a:cs typeface="MV Boli" panose="02000500030200090000" pitchFamily="2" charset="0"/>
                  </a:rPr>
                  <a:t> </a:t>
                </a:r>
                <a:r>
                  <a:rPr lang="es-ES" sz="774" b="1" dirty="0">
                    <a:solidFill>
                      <a:srgbClr val="4F81BD"/>
                    </a:solidFill>
                    <a:latin typeface="Calibri"/>
                    <a:cs typeface="MV Boli" panose="02000500030200090000" pitchFamily="2" charset="0"/>
                  </a:rPr>
                  <a:t>(2)</a:t>
                </a:r>
              </a:p>
              <a:p>
                <a:pPr algn="ctr" defTabSz="884643"/>
                <a:r>
                  <a:rPr lang="es-ES" sz="774" dirty="0" err="1">
                    <a:solidFill>
                      <a:srgbClr val="C0504D"/>
                    </a:solidFill>
                    <a:latin typeface="MV Boli" panose="02000500030200090000" pitchFamily="2" charset="0"/>
                    <a:cs typeface="MV Boli" panose="02000500030200090000" pitchFamily="2" charset="0"/>
                  </a:rPr>
                  <a:t>Plavina</a:t>
                </a:r>
                <a:r>
                  <a:rPr lang="es-ES" sz="774" dirty="0">
                    <a:solidFill>
                      <a:srgbClr val="C0504D"/>
                    </a:solidFill>
                    <a:latin typeface="MV Boli" panose="02000500030200090000" pitchFamily="2" charset="0"/>
                    <a:cs typeface="MV Boli" panose="02000500030200090000" pitchFamily="2" charset="0"/>
                  </a:rPr>
                  <a:t> </a:t>
                </a:r>
                <a:r>
                  <a:rPr lang="es-ES" sz="774" dirty="0" err="1">
                    <a:solidFill>
                      <a:srgbClr val="C0504D"/>
                    </a:solidFill>
                    <a:latin typeface="MV Boli" panose="02000500030200090000" pitchFamily="2" charset="0"/>
                    <a:cs typeface="MV Boli" panose="02000500030200090000" pitchFamily="2" charset="0"/>
                  </a:rPr>
                  <a:t>Crna</a:t>
                </a:r>
                <a:r>
                  <a:rPr lang="es-ES" sz="774" dirty="0">
                    <a:solidFill>
                      <a:srgbClr val="C0504D"/>
                    </a:solidFill>
                    <a:latin typeface="MV Boli" panose="02000500030200090000" pitchFamily="2" charset="0"/>
                    <a:cs typeface="MV Boli" panose="02000500030200090000" pitchFamily="2" charset="0"/>
                  </a:rPr>
                  <a:t> </a:t>
                </a:r>
                <a:r>
                  <a:rPr lang="es-ES" sz="774" b="1" dirty="0">
                    <a:solidFill>
                      <a:srgbClr val="C0504D"/>
                    </a:solidFill>
                    <a:latin typeface="Calibri"/>
                    <a:cs typeface="MV Boli" panose="02000500030200090000" pitchFamily="2" charset="0"/>
                  </a:rPr>
                  <a:t>(2)</a:t>
                </a:r>
              </a:p>
              <a:p>
                <a:pPr algn="ctr" defTabSz="884643"/>
                <a:r>
                  <a:rPr lang="es-ES" sz="774" dirty="0">
                    <a:solidFill>
                      <a:prstClr val="black"/>
                    </a:solidFill>
                    <a:latin typeface="MV Boli" panose="02000500030200090000" pitchFamily="2" charset="0"/>
                    <a:cs typeface="MV Boli" panose="02000500030200090000" pitchFamily="2" charset="0"/>
                  </a:rPr>
                  <a:t>…</a:t>
                </a:r>
                <a:endParaRPr lang="es-ES" sz="774" b="1" dirty="0">
                  <a:solidFill>
                    <a:prstClr val="black"/>
                  </a:solidFill>
                  <a:latin typeface="Calibri"/>
                  <a:cs typeface="MV Boli" panose="02000500030200090000" pitchFamily="2" charset="0"/>
                </a:endParaRPr>
              </a:p>
            </p:txBody>
          </p:sp>
          <p:cxnSp>
            <p:nvCxnSpPr>
              <p:cNvPr id="59" name="58 Conector recto"/>
              <p:cNvCxnSpPr/>
              <p:nvPr/>
            </p:nvCxnSpPr>
            <p:spPr>
              <a:xfrm flipH="1" flipV="1">
                <a:off x="6741931" y="3409588"/>
                <a:ext cx="110661" cy="1528107"/>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59 Conector recto"/>
              <p:cNvCxnSpPr/>
              <p:nvPr/>
            </p:nvCxnSpPr>
            <p:spPr>
              <a:xfrm flipV="1">
                <a:off x="7086440" y="5027758"/>
                <a:ext cx="1995028" cy="59673"/>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1" name="50 Rectángulo"/>
            <p:cNvSpPr/>
            <p:nvPr/>
          </p:nvSpPr>
          <p:spPr>
            <a:xfrm>
              <a:off x="5778781" y="2643758"/>
              <a:ext cx="1745547" cy="526151"/>
            </a:xfrm>
            <a:prstGeom prst="rect">
              <a:avLst/>
            </a:prstGeom>
          </p:spPr>
          <p:txBody>
            <a:bodyPr wrap="square">
              <a:spAutoFit/>
            </a:bodyPr>
            <a:lstStyle/>
            <a:p>
              <a:pPr defTabSz="884643"/>
              <a:r>
                <a:rPr lang="es-ES" sz="677" dirty="0" err="1">
                  <a:solidFill>
                    <a:prstClr val="black"/>
                  </a:solidFill>
                  <a:latin typeface="MV Boli" panose="02000500030200090000" pitchFamily="2" charset="0"/>
                  <a:cs typeface="MV Boli" panose="02000500030200090000" pitchFamily="2" charset="0"/>
                </a:rPr>
                <a:t>SNPs</a:t>
              </a:r>
              <a:r>
                <a:rPr lang="es-ES" sz="677" dirty="0">
                  <a:solidFill>
                    <a:prstClr val="black"/>
                  </a:solidFill>
                  <a:latin typeface="MV Boli" panose="02000500030200090000" pitchFamily="2" charset="0"/>
                  <a:cs typeface="MV Boli" panose="02000500030200090000" pitchFamily="2" charset="0"/>
                </a:rPr>
                <a:t> and </a:t>
              </a:r>
              <a:r>
                <a:rPr lang="es-ES" sz="677" dirty="0" err="1">
                  <a:solidFill>
                    <a:prstClr val="black"/>
                  </a:solidFill>
                  <a:latin typeface="MV Boli" panose="02000500030200090000" pitchFamily="2" charset="0"/>
                  <a:cs typeface="MV Boli" panose="02000500030200090000" pitchFamily="2" charset="0"/>
                </a:rPr>
                <a:t>SSRs</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profiles</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allowed</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us</a:t>
              </a:r>
              <a:r>
                <a:rPr lang="es-ES" sz="677" dirty="0">
                  <a:solidFill>
                    <a:prstClr val="black"/>
                  </a:solidFill>
                  <a:latin typeface="MV Boli" panose="02000500030200090000" pitchFamily="2" charset="0"/>
                  <a:cs typeface="MV Boli" panose="02000500030200090000" pitchFamily="2" charset="0"/>
                </a:rPr>
                <a:t> to </a:t>
              </a:r>
              <a:r>
                <a:rPr lang="es-ES" sz="677" dirty="0" err="1">
                  <a:solidFill>
                    <a:prstClr val="black"/>
                  </a:solidFill>
                  <a:latin typeface="MV Boli" panose="02000500030200090000" pitchFamily="2" charset="0"/>
                  <a:cs typeface="MV Boli" panose="02000500030200090000" pitchFamily="2" charset="0"/>
                </a:rPr>
                <a:t>identify</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multiple</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cultivars</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from</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the</a:t>
              </a:r>
              <a:r>
                <a:rPr lang="es-ES" sz="677" dirty="0">
                  <a:solidFill>
                    <a:prstClr val="black"/>
                  </a:solidFill>
                  <a:latin typeface="MV Boli" panose="02000500030200090000" pitchFamily="2" charset="0"/>
                  <a:cs typeface="MV Boli" panose="02000500030200090000" pitchFamily="2" charset="0"/>
                </a:rPr>
                <a:t> </a:t>
              </a:r>
              <a:r>
                <a:rPr lang="es-ES" sz="677" dirty="0" err="1">
                  <a:solidFill>
                    <a:srgbClr val="C0504D"/>
                  </a:solidFill>
                  <a:latin typeface="MV Boli" panose="02000500030200090000" pitchFamily="2" charset="0"/>
                  <a:cs typeface="MV Boli" panose="02000500030200090000" pitchFamily="2" charset="0"/>
                </a:rPr>
                <a:t>Balkans</a:t>
              </a:r>
              <a:r>
                <a:rPr lang="es-ES" sz="677" dirty="0">
                  <a:solidFill>
                    <a:srgbClr val="C0504D"/>
                  </a:solidFill>
                  <a:latin typeface="MV Boli" panose="02000500030200090000" pitchFamily="2" charset="0"/>
                  <a:cs typeface="MV Boli" panose="02000500030200090000" pitchFamily="2" charset="0"/>
                </a:rPr>
                <a:t> </a:t>
              </a:r>
              <a:r>
                <a:rPr lang="es-ES" sz="677" dirty="0">
                  <a:solidFill>
                    <a:prstClr val="black"/>
                  </a:solidFill>
                  <a:latin typeface="MV Boli" panose="02000500030200090000" pitchFamily="2" charset="0"/>
                  <a:cs typeface="MV Boli" panose="02000500030200090000" pitchFamily="2" charset="0"/>
                </a:rPr>
                <a:t>and </a:t>
              </a:r>
              <a:r>
                <a:rPr lang="es-ES" sz="677" dirty="0" err="1">
                  <a:solidFill>
                    <a:prstClr val="black"/>
                  </a:solidFill>
                  <a:latin typeface="MV Boli" panose="02000500030200090000" pitchFamily="2" charset="0"/>
                  <a:cs typeface="MV Boli" panose="02000500030200090000" pitchFamily="2" charset="0"/>
                </a:rPr>
                <a:t>foreign</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cultivars</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from</a:t>
              </a:r>
              <a:r>
                <a:rPr lang="es-ES" sz="677" dirty="0">
                  <a:solidFill>
                    <a:prstClr val="black"/>
                  </a:solidFill>
                  <a:latin typeface="MV Boli" panose="02000500030200090000" pitchFamily="2" charset="0"/>
                  <a:cs typeface="MV Boli" panose="02000500030200090000" pitchFamily="2" charset="0"/>
                </a:rPr>
                <a:t> </a:t>
              </a:r>
              <a:r>
                <a:rPr lang="es-ES" sz="677" dirty="0">
                  <a:solidFill>
                    <a:srgbClr val="92D050"/>
                  </a:solidFill>
                  <a:latin typeface="MV Boli" panose="02000500030200090000" pitchFamily="2" charset="0"/>
                  <a:cs typeface="MV Boli" panose="02000500030200090000" pitchFamily="2" charset="0"/>
                </a:rPr>
                <a:t>Eastern</a:t>
              </a:r>
              <a:r>
                <a:rPr lang="es-ES" sz="677" dirty="0">
                  <a:solidFill>
                    <a:prstClr val="black"/>
                  </a:solidFill>
                  <a:latin typeface="MV Boli" panose="02000500030200090000" pitchFamily="2" charset="0"/>
                  <a:cs typeface="MV Boli" panose="02000500030200090000" pitchFamily="2" charset="0"/>
                </a:rPr>
                <a:t> and </a:t>
              </a:r>
              <a:r>
                <a:rPr lang="es-ES" sz="677" dirty="0">
                  <a:solidFill>
                    <a:srgbClr val="0070C0"/>
                  </a:solidFill>
                  <a:latin typeface="MV Boli" panose="02000500030200090000" pitchFamily="2" charset="0"/>
                  <a:cs typeface="MV Boli" panose="02000500030200090000" pitchFamily="2" charset="0"/>
                </a:rPr>
                <a:t>Western</a:t>
              </a:r>
              <a:r>
                <a:rPr lang="es-ES" sz="677" dirty="0">
                  <a:solidFill>
                    <a:prstClr val="black"/>
                  </a:solidFill>
                  <a:latin typeface="MV Boli" panose="02000500030200090000" pitchFamily="2" charset="0"/>
                  <a:cs typeface="MV Boli" panose="02000500030200090000" pitchFamily="2" charset="0"/>
                </a:rPr>
                <a:t> </a:t>
              </a:r>
              <a:r>
                <a:rPr lang="es-ES" sz="677" dirty="0" err="1">
                  <a:solidFill>
                    <a:prstClr val="black"/>
                  </a:solidFill>
                  <a:latin typeface="MV Boli" panose="02000500030200090000" pitchFamily="2" charset="0"/>
                  <a:cs typeface="MV Boli" panose="02000500030200090000" pitchFamily="2" charset="0"/>
                </a:rPr>
                <a:t>regions</a:t>
              </a:r>
              <a:r>
                <a:rPr lang="es-ES" sz="677" dirty="0">
                  <a:solidFill>
                    <a:prstClr val="black"/>
                  </a:solidFill>
                  <a:latin typeface="MV Boli" panose="02000500030200090000" pitchFamily="2" charset="0"/>
                  <a:cs typeface="MV Boli" panose="02000500030200090000" pitchFamily="2" charset="0"/>
                </a:rPr>
                <a:t> </a:t>
              </a:r>
            </a:p>
          </p:txBody>
        </p:sp>
      </p:grpSp>
    </p:spTree>
    <p:extLst>
      <p:ext uri="{BB962C8B-B14F-4D97-AF65-F5344CB8AC3E}">
        <p14:creationId xmlns:p14="http://schemas.microsoft.com/office/powerpoint/2010/main" val="2042856221"/>
      </p:ext>
    </p:extLst>
  </p:cSld>
  <p:clrMapOvr>
    <a:masterClrMapping/>
  </p:clrMapOvr>
  <mc:AlternateContent xmlns:mc="http://schemas.openxmlformats.org/markup-compatibility/2006" xmlns:p14="http://schemas.microsoft.com/office/powerpoint/2010/main">
    <mc:Choice Requires="p14">
      <p:transition spd="slow" p14:dur="2000" advClick="0" advTm="120000">
        <p:fade/>
      </p:transition>
    </mc:Choice>
    <mc:Fallback xmlns="">
      <p:transition spd="slow" advClick="0" advTm="12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0AD2E74-9ACA-4755-BAC7-ADBBF2E950D6}"/>
              </a:ext>
            </a:extLst>
          </p:cNvPr>
          <p:cNvPicPr>
            <a:picLocks noGrp="1" noChangeAspect="1"/>
          </p:cNvPicPr>
          <p:nvPr>
            <p:ph idx="1"/>
          </p:nvPr>
        </p:nvPicPr>
        <p:blipFill>
          <a:blip r:embed="rId2"/>
          <a:stretch>
            <a:fillRect/>
          </a:stretch>
        </p:blipFill>
        <p:spPr>
          <a:xfrm>
            <a:off x="4006920" y="841095"/>
            <a:ext cx="5137079" cy="4577066"/>
          </a:xfrm>
          <a:prstGeom prst="rect">
            <a:avLst/>
          </a:prstGeom>
        </p:spPr>
      </p:pic>
      <p:sp>
        <p:nvSpPr>
          <p:cNvPr id="8" name="TextBox 7">
            <a:extLst>
              <a:ext uri="{FF2B5EF4-FFF2-40B4-BE49-F238E27FC236}">
                <a16:creationId xmlns:a16="http://schemas.microsoft.com/office/drawing/2014/main" id="{82D16140-1086-4787-A5B1-4D4CB026E984}"/>
              </a:ext>
            </a:extLst>
          </p:cNvPr>
          <p:cNvSpPr txBox="1"/>
          <p:nvPr/>
        </p:nvSpPr>
        <p:spPr>
          <a:xfrm>
            <a:off x="4292417" y="5842337"/>
            <a:ext cx="4851583" cy="830997"/>
          </a:xfrm>
          <a:prstGeom prst="rect">
            <a:avLst/>
          </a:prstGeom>
          <a:noFill/>
        </p:spPr>
        <p:txBody>
          <a:bodyPr wrap="square">
            <a:spAutoFit/>
          </a:bodyPr>
          <a:lstStyle/>
          <a:p>
            <a:pPr algn="l"/>
            <a:r>
              <a:rPr lang="en-GB" sz="1200" b="0" i="0" dirty="0">
                <a:solidFill>
                  <a:srgbClr val="222222"/>
                </a:solidFill>
                <a:effectLst/>
                <a:latin typeface="-apple-system"/>
              </a:rPr>
              <a:t>First-order genetic relationships (trios and duos) detected for cultivated and wild grape varieties sampled in Montenegro. </a:t>
            </a:r>
            <a:r>
              <a:rPr lang="en-GB" sz="1200" b="0" i="0" dirty="0" err="1">
                <a:solidFill>
                  <a:srgbClr val="222222"/>
                </a:solidFill>
                <a:effectLst/>
                <a:latin typeface="-apple-system"/>
              </a:rPr>
              <a:t>Chlorotypes</a:t>
            </a:r>
            <a:r>
              <a:rPr lang="en-GB" sz="1200" b="0" i="0" dirty="0">
                <a:solidFill>
                  <a:srgbClr val="222222"/>
                </a:solidFill>
                <a:effectLst/>
                <a:latin typeface="-apple-system"/>
              </a:rPr>
              <a:t> (A, B, C or D) are indicated with different </a:t>
            </a:r>
            <a:r>
              <a:rPr lang="en-GB" sz="1200" b="0" i="0" dirty="0" err="1">
                <a:solidFill>
                  <a:srgbClr val="222222"/>
                </a:solidFill>
                <a:effectLst/>
                <a:latin typeface="-apple-system"/>
              </a:rPr>
              <a:t>colors</a:t>
            </a:r>
            <a:r>
              <a:rPr lang="en-GB" sz="1200" b="0" i="0" dirty="0">
                <a:solidFill>
                  <a:srgbClr val="222222"/>
                </a:solidFill>
                <a:effectLst/>
                <a:latin typeface="-apple-system"/>
              </a:rPr>
              <a:t>, according to the inserted code. </a:t>
            </a:r>
          </a:p>
          <a:p>
            <a:endParaRPr lang="en-GB" sz="1200" dirty="0"/>
          </a:p>
        </p:txBody>
      </p:sp>
      <p:sp>
        <p:nvSpPr>
          <p:cNvPr id="10" name="TextBox 9">
            <a:extLst>
              <a:ext uri="{FF2B5EF4-FFF2-40B4-BE49-F238E27FC236}">
                <a16:creationId xmlns:a16="http://schemas.microsoft.com/office/drawing/2014/main" id="{E33B0D29-42B6-4DE2-99BC-F985A8C5FF18}"/>
              </a:ext>
            </a:extLst>
          </p:cNvPr>
          <p:cNvSpPr txBox="1"/>
          <p:nvPr/>
        </p:nvSpPr>
        <p:spPr>
          <a:xfrm>
            <a:off x="217966" y="181957"/>
            <a:ext cx="3788954" cy="6494085"/>
          </a:xfrm>
          <a:prstGeom prst="rect">
            <a:avLst/>
          </a:prstGeom>
          <a:noFill/>
        </p:spPr>
        <p:txBody>
          <a:bodyPr wrap="square">
            <a:spAutoFit/>
          </a:bodyPr>
          <a:lstStyle/>
          <a:p>
            <a:pPr marL="285750" indent="-285750">
              <a:buFont typeface="Arial" panose="020B0604020202020204" pitchFamily="34" charset="0"/>
              <a:buChar char="•"/>
            </a:pPr>
            <a:r>
              <a:rPr lang="en-GB" sz="1600" dirty="0"/>
              <a:t>The results of the research confirmed that Montenegrin viticulture is based on a family of genetically related varieties, </a:t>
            </a:r>
            <a:r>
              <a:rPr lang="en-GB" sz="1600" dirty="0" err="1"/>
              <a:t>wh</a:t>
            </a:r>
            <a:r>
              <a:rPr lang="sr-Latn-ME" sz="1600" dirty="0"/>
              <a:t>at </a:t>
            </a:r>
            <a:r>
              <a:rPr lang="en-GB" sz="1600" dirty="0"/>
              <a:t>is characteristic in other famous traditional regions for growing vines and wine production. </a:t>
            </a:r>
            <a:endParaRPr lang="sr-Latn-ME" sz="1600" dirty="0"/>
          </a:p>
          <a:p>
            <a:pPr marL="285750" indent="-285750">
              <a:buFont typeface="Arial" panose="020B0604020202020204" pitchFamily="34" charset="0"/>
              <a:buChar char="•"/>
            </a:pPr>
            <a:r>
              <a:rPr lang="en-GB" sz="1600" dirty="0"/>
              <a:t>In Montenegro, this family was mainly created around the </a:t>
            </a:r>
            <a:r>
              <a:rPr lang="en-GB" sz="1600" dirty="0" err="1"/>
              <a:t>Kratošija</a:t>
            </a:r>
            <a:r>
              <a:rPr lang="en-GB" sz="1600" dirty="0"/>
              <a:t> variety. </a:t>
            </a:r>
            <a:r>
              <a:rPr lang="en-GB" sz="1600" dirty="0" err="1"/>
              <a:t>Kratošija</a:t>
            </a:r>
            <a:r>
              <a:rPr lang="en-GB" sz="1600" dirty="0"/>
              <a:t> is at the </a:t>
            </a:r>
            <a:r>
              <a:rPr lang="en-GB" sz="1600" dirty="0" err="1"/>
              <a:t>center</a:t>
            </a:r>
            <a:r>
              <a:rPr lang="en-GB" sz="1600" dirty="0"/>
              <a:t> of Montenegrin viticulture such as Cabernet franc and Pinot noir in the </a:t>
            </a:r>
            <a:r>
              <a:rPr lang="en-GB" sz="1600" dirty="0" err="1"/>
              <a:t>center</a:t>
            </a:r>
            <a:r>
              <a:rPr lang="en-GB" sz="1600" dirty="0"/>
              <a:t> of Bordeaux and </a:t>
            </a:r>
            <a:r>
              <a:rPr lang="en-GB" sz="1600" dirty="0" err="1"/>
              <a:t>Burgund</a:t>
            </a:r>
            <a:r>
              <a:rPr lang="sr-Latn-ME" sz="1600" dirty="0"/>
              <a:t>y.</a:t>
            </a:r>
          </a:p>
          <a:p>
            <a:pPr marL="285750" indent="-285750">
              <a:buFont typeface="Arial" panose="020B0604020202020204" pitchFamily="34" charset="0"/>
              <a:buChar char="•"/>
            </a:pPr>
            <a:r>
              <a:rPr lang="en-GB" sz="1600" dirty="0" err="1"/>
              <a:t>Kratošija</a:t>
            </a:r>
            <a:r>
              <a:rPr lang="en-GB" sz="1600" dirty="0"/>
              <a:t> is also the oldest variety that was grown in Montenegro, it has almost 20 </a:t>
            </a:r>
            <a:r>
              <a:rPr lang="sr-Latn-ME" sz="1600" dirty="0"/>
              <a:t> offsprings </a:t>
            </a:r>
            <a:r>
              <a:rPr lang="en-GB" sz="1600" dirty="0"/>
              <a:t>in Montenegro and </a:t>
            </a:r>
            <a:r>
              <a:rPr lang="sr-Latn-ME" sz="1600" dirty="0"/>
              <a:t>it is </a:t>
            </a:r>
            <a:r>
              <a:rPr lang="en-GB" sz="1600" dirty="0"/>
              <a:t>the parent</a:t>
            </a:r>
            <a:r>
              <a:rPr lang="sr-Latn-ME" sz="1600" dirty="0"/>
              <a:t> </a:t>
            </a:r>
            <a:r>
              <a:rPr lang="en-GB" sz="1600" dirty="0"/>
              <a:t>of the </a:t>
            </a:r>
            <a:r>
              <a:rPr lang="en-GB" sz="1600" dirty="0" err="1"/>
              <a:t>Vranac</a:t>
            </a:r>
            <a:r>
              <a:rPr lang="en-GB" sz="1600" dirty="0"/>
              <a:t> variety. </a:t>
            </a:r>
            <a:endParaRPr lang="sr-Latn-ME" sz="1600" dirty="0"/>
          </a:p>
          <a:p>
            <a:pPr marL="285750" indent="-285750">
              <a:buFont typeface="Arial" panose="020B0604020202020204" pitchFamily="34" charset="0"/>
              <a:buChar char="•"/>
            </a:pPr>
            <a:r>
              <a:rPr lang="en-GB" sz="1600" dirty="0"/>
              <a:t>In addition to </a:t>
            </a:r>
            <a:r>
              <a:rPr lang="en-GB" sz="1600" dirty="0" err="1"/>
              <a:t>Vranac</a:t>
            </a:r>
            <a:r>
              <a:rPr lang="en-GB" sz="1600" dirty="0"/>
              <a:t>, some of the descendants of </a:t>
            </a:r>
            <a:r>
              <a:rPr lang="en-GB" sz="1600" dirty="0" err="1"/>
              <a:t>Kratošija</a:t>
            </a:r>
            <a:r>
              <a:rPr lang="en-GB" sz="1600" dirty="0"/>
              <a:t> in Montenegro are </a:t>
            </a:r>
            <a:r>
              <a:rPr lang="en-GB" sz="1600" dirty="0" err="1"/>
              <a:t>Čubrica</a:t>
            </a:r>
            <a:r>
              <a:rPr lang="en-GB" sz="1600" dirty="0"/>
              <a:t>, </a:t>
            </a:r>
            <a:r>
              <a:rPr lang="en-GB" sz="1600" dirty="0" err="1"/>
              <a:t>Raćeška</a:t>
            </a:r>
            <a:r>
              <a:rPr lang="en-GB" sz="1600" dirty="0"/>
              <a:t>, </a:t>
            </a:r>
            <a:r>
              <a:rPr lang="en-GB" sz="1600" dirty="0" err="1"/>
              <a:t>Žitkovina</a:t>
            </a:r>
            <a:r>
              <a:rPr lang="en-GB" sz="1600" dirty="0"/>
              <a:t>, </a:t>
            </a:r>
            <a:r>
              <a:rPr lang="en-GB" sz="1600" dirty="0" err="1"/>
              <a:t>Crni</a:t>
            </a:r>
            <a:r>
              <a:rPr lang="en-GB" sz="1600" dirty="0"/>
              <a:t> </a:t>
            </a:r>
            <a:r>
              <a:rPr lang="en-GB" sz="1600" dirty="0" err="1"/>
              <a:t>Krstač</a:t>
            </a:r>
            <a:r>
              <a:rPr lang="en-GB" sz="1600" dirty="0"/>
              <a:t>, </a:t>
            </a:r>
            <a:r>
              <a:rPr lang="en-GB" sz="1600" dirty="0" err="1"/>
              <a:t>Crna</a:t>
            </a:r>
            <a:r>
              <a:rPr lang="en-GB" sz="1600" dirty="0"/>
              <a:t> </a:t>
            </a:r>
            <a:r>
              <a:rPr lang="en-GB" sz="1600" dirty="0" err="1"/>
              <a:t>loza</a:t>
            </a:r>
            <a:r>
              <a:rPr lang="en-GB" sz="1600" dirty="0"/>
              <a:t>, </a:t>
            </a:r>
            <a:r>
              <a:rPr lang="en-GB" sz="1600" dirty="0" err="1"/>
              <a:t>Crna</a:t>
            </a:r>
            <a:r>
              <a:rPr lang="en-GB" sz="1600" dirty="0"/>
              <a:t> </a:t>
            </a:r>
            <a:r>
              <a:rPr lang="en-GB" sz="1600" dirty="0" err="1"/>
              <a:t>Tomba</a:t>
            </a:r>
            <a:r>
              <a:rPr lang="en-GB" sz="1600" dirty="0"/>
              <a:t> and others. </a:t>
            </a:r>
            <a:endParaRPr lang="sr-Latn-ME" sz="1600" dirty="0"/>
          </a:p>
          <a:p>
            <a:pPr marL="285750" indent="-285750">
              <a:buFont typeface="Arial" panose="020B0604020202020204" pitchFamily="34" charset="0"/>
              <a:buChar char="•"/>
            </a:pPr>
            <a:r>
              <a:rPr lang="en-GB" sz="1600" dirty="0"/>
              <a:t>In this study, we found the full pedigree of </a:t>
            </a:r>
            <a:r>
              <a:rPr lang="en-GB" sz="1600" dirty="0" err="1"/>
              <a:t>Vranac</a:t>
            </a:r>
            <a:r>
              <a:rPr lang="en-GB" sz="1600" dirty="0"/>
              <a:t> and determined that it is a descendant of </a:t>
            </a:r>
            <a:r>
              <a:rPr lang="en-GB" sz="1600" dirty="0" err="1"/>
              <a:t>Duljenga</a:t>
            </a:r>
            <a:r>
              <a:rPr lang="en-GB" sz="1600" dirty="0"/>
              <a:t> and </a:t>
            </a:r>
            <a:r>
              <a:rPr lang="en-GB" sz="1600" dirty="0" err="1"/>
              <a:t>Kratošija</a:t>
            </a:r>
            <a:r>
              <a:rPr lang="en-GB" sz="1600" dirty="0"/>
              <a:t>, and in the best way confirmed its autochthony and origin.</a:t>
            </a:r>
          </a:p>
        </p:txBody>
      </p:sp>
    </p:spTree>
    <p:extLst>
      <p:ext uri="{BB962C8B-B14F-4D97-AF65-F5344CB8AC3E}">
        <p14:creationId xmlns:p14="http://schemas.microsoft.com/office/powerpoint/2010/main" val="3920289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ADD1F2-6A86-4054-9619-0002CC4A491E}"/>
              </a:ext>
            </a:extLst>
          </p:cNvPr>
          <p:cNvSpPr>
            <a:spLocks noGrp="1"/>
          </p:cNvSpPr>
          <p:nvPr>
            <p:ph idx="1"/>
          </p:nvPr>
        </p:nvSpPr>
        <p:spPr>
          <a:xfrm>
            <a:off x="511395" y="438314"/>
            <a:ext cx="8250468" cy="6419685"/>
          </a:xfrm>
        </p:spPr>
        <p:txBody>
          <a:bodyPr>
            <a:noAutofit/>
          </a:bodyPr>
          <a:lstStyle/>
          <a:p>
            <a:pPr marL="0" indent="0">
              <a:buNone/>
            </a:pPr>
            <a:r>
              <a:rPr lang="en-GB" sz="1800" dirty="0"/>
              <a:t>The results of this study reveal </a:t>
            </a:r>
            <a:r>
              <a:rPr lang="en-GB" sz="1800" b="1" dirty="0"/>
              <a:t>51 unidentified (unknown) genotypes </a:t>
            </a:r>
            <a:r>
              <a:rPr lang="en-GB" sz="1800" dirty="0"/>
              <a:t>of the </a:t>
            </a:r>
            <a:r>
              <a:rPr lang="sr-Latn-ME" sz="1800" dirty="0"/>
              <a:t>grape</a:t>
            </a:r>
            <a:r>
              <a:rPr lang="en-GB" sz="1800" dirty="0"/>
              <a:t>vine, which represent potentially new varieties. </a:t>
            </a:r>
            <a:endParaRPr lang="sr-Latn-ME" sz="1800" dirty="0"/>
          </a:p>
          <a:p>
            <a:r>
              <a:rPr lang="sr-Latn-ME" sz="1800" dirty="0"/>
              <a:t>9 </a:t>
            </a:r>
            <a:r>
              <a:rPr lang="en-GB" sz="1800" dirty="0"/>
              <a:t>of them (</a:t>
            </a:r>
            <a:r>
              <a:rPr lang="en-GB" sz="1800" dirty="0" err="1"/>
              <a:t>Crni</a:t>
            </a:r>
            <a:r>
              <a:rPr lang="en-GB" sz="1800" dirty="0"/>
              <a:t> </a:t>
            </a:r>
            <a:r>
              <a:rPr lang="en-GB" sz="1800" dirty="0" err="1"/>
              <a:t>Krstač</a:t>
            </a:r>
            <a:r>
              <a:rPr lang="en-GB" sz="1800" dirty="0"/>
              <a:t>, Belka, </a:t>
            </a:r>
            <a:r>
              <a:rPr lang="en-GB" sz="1800" dirty="0" err="1"/>
              <a:t>Loza</a:t>
            </a:r>
            <a:r>
              <a:rPr lang="en-GB" sz="1800" dirty="0"/>
              <a:t> </a:t>
            </a:r>
            <a:r>
              <a:rPr lang="en-GB" sz="1800" dirty="0" err="1"/>
              <a:t>Sveti</a:t>
            </a:r>
            <a:r>
              <a:rPr lang="en-GB" sz="1800" dirty="0"/>
              <a:t> </a:t>
            </a:r>
            <a:r>
              <a:rPr lang="en-GB" sz="1800" dirty="0" err="1"/>
              <a:t>Vasilije</a:t>
            </a:r>
            <a:r>
              <a:rPr lang="en-GB" sz="1800" dirty="0"/>
              <a:t> </a:t>
            </a:r>
            <a:r>
              <a:rPr lang="en-GB" sz="1800" dirty="0" err="1"/>
              <a:t>Ostroški</a:t>
            </a:r>
            <a:r>
              <a:rPr lang="en-GB" sz="1800" dirty="0"/>
              <a:t>, </a:t>
            </a:r>
            <a:r>
              <a:rPr lang="en-GB" sz="1800" dirty="0" err="1"/>
              <a:t>Nepoznata</a:t>
            </a:r>
            <a:r>
              <a:rPr lang="en-GB" sz="1800" dirty="0"/>
              <a:t> </a:t>
            </a:r>
            <a:r>
              <a:rPr lang="en-GB" sz="1800" dirty="0" err="1"/>
              <a:t>Bijela</a:t>
            </a:r>
            <a:r>
              <a:rPr lang="en-GB" sz="1800" dirty="0"/>
              <a:t> </a:t>
            </a:r>
            <a:r>
              <a:rPr lang="en-GB" sz="1800" dirty="0" err="1"/>
              <a:t>Brijestovo</a:t>
            </a:r>
            <a:r>
              <a:rPr lang="en-GB" sz="1800" dirty="0"/>
              <a:t>, </a:t>
            </a:r>
            <a:r>
              <a:rPr lang="en-GB" sz="1800" dirty="0" err="1"/>
              <a:t>Bijela</a:t>
            </a:r>
            <a:r>
              <a:rPr lang="en-GB" sz="1800" dirty="0"/>
              <a:t> </a:t>
            </a:r>
            <a:r>
              <a:rPr lang="en-GB" sz="1800" dirty="0" err="1"/>
              <a:t>krupna</a:t>
            </a:r>
            <a:r>
              <a:rPr lang="en-GB" sz="1800" dirty="0"/>
              <a:t> SR, etc.) were found in at least two locations, which confirms that they are vegetatively propagated</a:t>
            </a:r>
            <a:r>
              <a:rPr lang="sr-Latn-ME" sz="1800" dirty="0"/>
              <a:t>,</a:t>
            </a:r>
            <a:r>
              <a:rPr lang="en-GB" sz="1800" dirty="0"/>
              <a:t> that they are grown as local varieties and that they are on the </a:t>
            </a:r>
            <a:r>
              <a:rPr lang="sr-Latn-ME" sz="1800" dirty="0"/>
              <a:t>risk</a:t>
            </a:r>
            <a:r>
              <a:rPr lang="en-GB" sz="1800" dirty="0"/>
              <a:t> of extinction.</a:t>
            </a:r>
            <a:endParaRPr lang="sr-Latn-ME" sz="1800" dirty="0"/>
          </a:p>
          <a:p>
            <a:r>
              <a:rPr lang="en-GB" sz="1800" dirty="0"/>
              <a:t>It is interesting that it was determined that some of the unidentified genotypes are descendants of other known local varieties (</a:t>
            </a:r>
            <a:r>
              <a:rPr lang="en-GB" sz="1800" dirty="0" err="1"/>
              <a:t>eg</a:t>
            </a:r>
            <a:r>
              <a:rPr lang="en-GB" sz="1800" dirty="0"/>
              <a:t> Belka is a descendant of </a:t>
            </a:r>
            <a:r>
              <a:rPr lang="en-GB" sz="1800" dirty="0" err="1"/>
              <a:t>Razaklija</a:t>
            </a:r>
            <a:r>
              <a:rPr lang="en-GB" sz="1800" dirty="0"/>
              <a:t> and </a:t>
            </a:r>
            <a:r>
              <a:rPr lang="en-GB" sz="1800" dirty="0" err="1"/>
              <a:t>Krstač</a:t>
            </a:r>
            <a:r>
              <a:rPr lang="en-GB" sz="1800" dirty="0"/>
              <a:t>, </a:t>
            </a:r>
            <a:r>
              <a:rPr lang="en-GB" sz="1800" dirty="0" err="1"/>
              <a:t>Crni</a:t>
            </a:r>
            <a:r>
              <a:rPr lang="en-GB" sz="1800" dirty="0"/>
              <a:t> </a:t>
            </a:r>
            <a:r>
              <a:rPr lang="en-GB" sz="1800" dirty="0" err="1"/>
              <a:t>Krstač</a:t>
            </a:r>
            <a:r>
              <a:rPr lang="en-GB" sz="1800" dirty="0"/>
              <a:t> is a descendant of </a:t>
            </a:r>
            <a:r>
              <a:rPr lang="en-GB" sz="1800" dirty="0" err="1"/>
              <a:t>Kratošija</a:t>
            </a:r>
            <a:r>
              <a:rPr lang="en-GB" sz="1800" dirty="0"/>
              <a:t> and </a:t>
            </a:r>
            <a:r>
              <a:rPr lang="en-GB" sz="1800" dirty="0" err="1"/>
              <a:t>Bioka</a:t>
            </a:r>
            <a:r>
              <a:rPr lang="en-GB" sz="1800" dirty="0"/>
              <a:t>), which indicates their Montenegrin origin. </a:t>
            </a:r>
            <a:endParaRPr lang="sr-Latn-ME" sz="1800" dirty="0"/>
          </a:p>
          <a:p>
            <a:r>
              <a:rPr lang="en-GB" sz="1800" dirty="0"/>
              <a:t>The remaining 42 unidentified genotypes appeared only once in the sampling of cultivated varieties</a:t>
            </a:r>
            <a:r>
              <a:rPr lang="sr-Latn-ME" sz="1800" dirty="0"/>
              <a:t>:</a:t>
            </a:r>
          </a:p>
          <a:p>
            <a:r>
              <a:rPr lang="en-GB" sz="1800" dirty="0"/>
              <a:t>28 on the vineyards of Montenegro (</a:t>
            </a:r>
            <a:r>
              <a:rPr lang="sr-Latn-ME" sz="1800" dirty="0"/>
              <a:t>Bijela nepoznata</a:t>
            </a:r>
            <a:r>
              <a:rPr lang="en-GB" sz="1800" dirty="0"/>
              <a:t>, </a:t>
            </a:r>
            <a:r>
              <a:rPr lang="sr-Latn-ME" sz="1800" dirty="0"/>
              <a:t>Bijela Nepoznata Jelenak, Crna Loza</a:t>
            </a:r>
            <a:r>
              <a:rPr lang="en-GB" sz="1800" dirty="0"/>
              <a:t>, </a:t>
            </a:r>
            <a:r>
              <a:rPr lang="sr-Latn-ME" sz="1800" dirty="0"/>
              <a:t>Crna nepoznata Crmnica, Crna nepoznata Masline, Bijela nepoznata Gornji </a:t>
            </a:r>
            <a:r>
              <a:rPr lang="en-GB" sz="1800" dirty="0" err="1"/>
              <a:t>Brčeli</a:t>
            </a:r>
            <a:r>
              <a:rPr lang="en-GB" sz="1800" dirty="0"/>
              <a:t>, </a:t>
            </a:r>
            <a:r>
              <a:rPr lang="sr-Latn-ME" sz="1800" dirty="0"/>
              <a:t>Bijela nepoznata Gornji </a:t>
            </a:r>
            <a:r>
              <a:rPr lang="en-GB" sz="1800" dirty="0" err="1"/>
              <a:t>Morinj</a:t>
            </a:r>
            <a:r>
              <a:rPr lang="en-GB" sz="1800" dirty="0"/>
              <a:t>, </a:t>
            </a:r>
            <a:r>
              <a:rPr lang="sr-Latn-ME" sz="1800" dirty="0"/>
              <a:t>Nepoznata </a:t>
            </a:r>
            <a:r>
              <a:rPr lang="en-GB" sz="1800" dirty="0" err="1"/>
              <a:t>Brijege</a:t>
            </a:r>
            <a:r>
              <a:rPr lang="en-GB" sz="1800" dirty="0"/>
              <a:t>, </a:t>
            </a:r>
            <a:r>
              <a:rPr lang="sr-Latn-ME" sz="1800" dirty="0"/>
              <a:t>Nepoznata</a:t>
            </a:r>
            <a:r>
              <a:rPr lang="en-GB" sz="1800" dirty="0"/>
              <a:t> </a:t>
            </a:r>
            <a:r>
              <a:rPr lang="en-GB" sz="1800" dirty="0" err="1"/>
              <a:t>Kosić</a:t>
            </a:r>
            <a:r>
              <a:rPr lang="en-GB" sz="1800" dirty="0"/>
              <a:t>, </a:t>
            </a:r>
            <a:r>
              <a:rPr lang="sr-Latn-ME" sz="1800" dirty="0"/>
              <a:t>Nepoznata</a:t>
            </a:r>
            <a:r>
              <a:rPr lang="en-GB" sz="1800" dirty="0"/>
              <a:t> </a:t>
            </a:r>
            <a:r>
              <a:rPr lang="en-GB" sz="1800" dirty="0" err="1"/>
              <a:t>Kuči</a:t>
            </a:r>
            <a:r>
              <a:rPr lang="en-GB" sz="1800" dirty="0"/>
              <a:t>, </a:t>
            </a:r>
            <a:r>
              <a:rPr lang="sr-Latn-ME" sz="1800" dirty="0"/>
              <a:t>Nepoznata </a:t>
            </a:r>
            <a:r>
              <a:rPr lang="en-GB" sz="1800" dirty="0" err="1"/>
              <a:t>Piperi</a:t>
            </a:r>
            <a:r>
              <a:rPr lang="en-GB" sz="1800" dirty="0"/>
              <a:t>, etc.),</a:t>
            </a:r>
            <a:endParaRPr lang="sr-Latn-ME" sz="1800" dirty="0"/>
          </a:p>
          <a:p>
            <a:r>
              <a:rPr lang="en-GB" sz="1800" dirty="0"/>
              <a:t>14 were found only in the collection of the Biotechnical Faculty under the names </a:t>
            </a:r>
            <a:r>
              <a:rPr lang="en-GB" sz="1800" dirty="0" err="1"/>
              <a:t>Bijela</a:t>
            </a:r>
            <a:r>
              <a:rPr lang="en-GB" sz="1800" dirty="0"/>
              <a:t> </a:t>
            </a:r>
            <a:r>
              <a:rPr lang="en-GB" sz="1800" dirty="0" err="1"/>
              <a:t>bezimena</a:t>
            </a:r>
            <a:r>
              <a:rPr lang="en-GB" sz="1800" dirty="0"/>
              <a:t>, </a:t>
            </a:r>
            <a:r>
              <a:rPr lang="en-GB" sz="1800" dirty="0" err="1"/>
              <a:t>Bijela</a:t>
            </a:r>
            <a:r>
              <a:rPr lang="en-GB" sz="1800" dirty="0"/>
              <a:t> </a:t>
            </a:r>
            <a:r>
              <a:rPr lang="en-GB" sz="1800" dirty="0" err="1"/>
              <a:t>sitnih</a:t>
            </a:r>
            <a:r>
              <a:rPr lang="en-GB" sz="1800" dirty="0"/>
              <a:t> </a:t>
            </a:r>
            <a:r>
              <a:rPr lang="en-GB" sz="1800" dirty="0" err="1"/>
              <a:t>bobica</a:t>
            </a:r>
            <a:r>
              <a:rPr lang="en-GB" sz="1800" dirty="0"/>
              <a:t>, </a:t>
            </a:r>
            <a:r>
              <a:rPr lang="sr-Latn-ME" sz="1800" dirty="0"/>
              <a:t>Volovina iz Opeke, </a:t>
            </a:r>
            <a:r>
              <a:rPr lang="en-GB" sz="1800" dirty="0" err="1"/>
              <a:t>Cetinka</a:t>
            </a:r>
            <a:r>
              <a:rPr lang="en-GB" sz="1800" dirty="0"/>
              <a:t>, </a:t>
            </a:r>
            <a:r>
              <a:rPr lang="en-GB" sz="1800" dirty="0" err="1"/>
              <a:t>Crna</a:t>
            </a:r>
            <a:r>
              <a:rPr lang="en-GB" sz="1800" dirty="0"/>
              <a:t> </a:t>
            </a:r>
            <a:r>
              <a:rPr lang="en-GB" sz="1800" dirty="0" err="1"/>
              <a:t>Tomba</a:t>
            </a:r>
            <a:r>
              <a:rPr lang="en-GB" sz="1800" dirty="0"/>
              <a:t>, </a:t>
            </a:r>
            <a:r>
              <a:rPr lang="en-GB" sz="1800" dirty="0" err="1"/>
              <a:t>Ćelinac</a:t>
            </a:r>
            <a:r>
              <a:rPr lang="en-GB" sz="1800" dirty="0"/>
              <a:t>, </a:t>
            </a:r>
            <a:r>
              <a:rPr lang="en-GB" sz="1800" dirty="0" err="1"/>
              <a:t>Duljenga</a:t>
            </a:r>
            <a:r>
              <a:rPr lang="en-GB" sz="1800" dirty="0"/>
              <a:t>, </a:t>
            </a:r>
            <a:r>
              <a:rPr lang="en-GB" sz="1800" dirty="0" err="1"/>
              <a:t>Jasenka</a:t>
            </a:r>
            <a:r>
              <a:rPr lang="en-GB" sz="1800" dirty="0"/>
              <a:t> and others. </a:t>
            </a:r>
            <a:endParaRPr lang="sr-Latn-ME" sz="1800" dirty="0"/>
          </a:p>
          <a:p>
            <a:r>
              <a:rPr lang="en-GB" sz="1800" dirty="0"/>
              <a:t>Some of them may also represent autochthonous varieties, which is indicated by the genetic identification of the </a:t>
            </a:r>
            <a:r>
              <a:rPr lang="sr-Latn-ME" sz="1800" dirty="0"/>
              <a:t>offsprings </a:t>
            </a:r>
            <a:r>
              <a:rPr lang="en-GB" sz="1800" dirty="0"/>
              <a:t>for some of these varieties (</a:t>
            </a:r>
            <a:r>
              <a:rPr lang="en-GB" sz="1800" dirty="0" err="1"/>
              <a:t>eg</a:t>
            </a:r>
            <a:r>
              <a:rPr lang="en-GB" sz="1800" dirty="0"/>
              <a:t> </a:t>
            </a:r>
            <a:r>
              <a:rPr lang="sr-Latn-ME" sz="1800" dirty="0"/>
              <a:t>Crna Nepoznata Masline</a:t>
            </a:r>
            <a:r>
              <a:rPr lang="en-GB" sz="1800" dirty="0"/>
              <a:t> is a </a:t>
            </a:r>
            <a:r>
              <a:rPr lang="sr-Latn-ME" sz="1800" dirty="0"/>
              <a:t>offspring</a:t>
            </a:r>
            <a:r>
              <a:rPr lang="en-GB" sz="1800" dirty="0"/>
              <a:t> of the </a:t>
            </a:r>
            <a:r>
              <a:rPr lang="en-GB" sz="1800" dirty="0" err="1"/>
              <a:t>Volovina</a:t>
            </a:r>
            <a:r>
              <a:rPr lang="en-GB" sz="1800" dirty="0"/>
              <a:t> </a:t>
            </a:r>
            <a:r>
              <a:rPr lang="sr-Latn-ME" sz="1800" dirty="0"/>
              <a:t>iz </a:t>
            </a:r>
            <a:r>
              <a:rPr lang="en-GB" sz="1800" dirty="0" err="1"/>
              <a:t>Opek</a:t>
            </a:r>
            <a:r>
              <a:rPr lang="sr-Latn-ME" sz="1800" dirty="0"/>
              <a:t>e</a:t>
            </a:r>
            <a:r>
              <a:rPr lang="en-GB" sz="1800" dirty="0"/>
              <a:t>). </a:t>
            </a:r>
          </a:p>
        </p:txBody>
      </p:sp>
    </p:spTree>
    <p:extLst>
      <p:ext uri="{BB962C8B-B14F-4D97-AF65-F5344CB8AC3E}">
        <p14:creationId xmlns:p14="http://schemas.microsoft.com/office/powerpoint/2010/main" val="816726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B975C3-432A-49D2-B8B8-B9CFF97E5F02}"/>
              </a:ext>
            </a:extLst>
          </p:cNvPr>
          <p:cNvSpPr>
            <a:spLocks noGrp="1"/>
          </p:cNvSpPr>
          <p:nvPr>
            <p:ph idx="1"/>
          </p:nvPr>
        </p:nvSpPr>
        <p:spPr>
          <a:xfrm>
            <a:off x="388960" y="1078177"/>
            <a:ext cx="8599621" cy="4269236"/>
          </a:xfrm>
        </p:spPr>
        <p:txBody>
          <a:bodyPr>
            <a:noAutofit/>
          </a:bodyPr>
          <a:lstStyle/>
          <a:p>
            <a:pPr marL="0" indent="0">
              <a:buNone/>
            </a:pPr>
            <a:r>
              <a:rPr lang="sr-Latn-ME" sz="1800" b="1" dirty="0"/>
              <a:t>Analysis of </a:t>
            </a:r>
            <a:r>
              <a:rPr lang="en-GB" sz="1800" b="1" dirty="0"/>
              <a:t>wild </a:t>
            </a:r>
            <a:r>
              <a:rPr lang="sr-Latn-ME" sz="1800" b="1" dirty="0"/>
              <a:t>grape</a:t>
            </a:r>
            <a:r>
              <a:rPr lang="en-GB" sz="1800" b="1" dirty="0"/>
              <a:t>vine population </a:t>
            </a:r>
            <a:r>
              <a:rPr lang="sr-Latn-ME" sz="1800" b="1" dirty="0"/>
              <a:t>(</a:t>
            </a:r>
            <a:r>
              <a:rPr lang="en-GB" sz="1800" b="1" i="1" dirty="0"/>
              <a:t>Vitis sylvestris</a:t>
            </a:r>
            <a:r>
              <a:rPr lang="sr-Latn-ME" sz="1800" b="1" dirty="0"/>
              <a:t>)</a:t>
            </a:r>
          </a:p>
          <a:p>
            <a:r>
              <a:rPr lang="sr-Latn-ME" sz="1800" dirty="0"/>
              <a:t>A</a:t>
            </a:r>
            <a:r>
              <a:rPr lang="en-GB" sz="1800" dirty="0" err="1"/>
              <a:t>ll</a:t>
            </a:r>
            <a:r>
              <a:rPr lang="en-GB" sz="1800" dirty="0"/>
              <a:t> samples </a:t>
            </a:r>
            <a:r>
              <a:rPr lang="sr-Latn-ME" sz="1800" dirty="0"/>
              <a:t>– </a:t>
            </a:r>
            <a:r>
              <a:rPr lang="en-GB" sz="1800" dirty="0"/>
              <a:t>43</a:t>
            </a:r>
            <a:r>
              <a:rPr lang="sr-Latn-ME" sz="1800" dirty="0"/>
              <a:t> - shown an </a:t>
            </a:r>
            <a:r>
              <a:rPr lang="en-GB" sz="1800" dirty="0"/>
              <a:t>unique</a:t>
            </a:r>
            <a:r>
              <a:rPr lang="sr-Latn-ME" sz="1800" dirty="0"/>
              <a:t> profiles</a:t>
            </a:r>
            <a:r>
              <a:rPr lang="en-GB" sz="1800" dirty="0"/>
              <a:t>. </a:t>
            </a:r>
            <a:endParaRPr lang="sr-Latn-ME" sz="1800" dirty="0"/>
          </a:p>
          <a:p>
            <a:r>
              <a:rPr lang="sr-Latn-ME" sz="1800" dirty="0"/>
              <a:t>There are some plants </a:t>
            </a:r>
            <a:r>
              <a:rPr lang="en-GB" sz="1800" dirty="0"/>
              <a:t>grown in old vineyards, but from a genetic point of view</a:t>
            </a:r>
            <a:r>
              <a:rPr lang="sr-Latn-ME" sz="1800" dirty="0"/>
              <a:t>,</a:t>
            </a:r>
            <a:r>
              <a:rPr lang="en-GB" sz="1800" dirty="0"/>
              <a:t>discovered that they are completely wild - sylvestris (</a:t>
            </a:r>
            <a:r>
              <a:rPr lang="en-GB" sz="1800" dirty="0" err="1"/>
              <a:t>Kratošija</a:t>
            </a:r>
            <a:r>
              <a:rPr lang="en-GB" sz="1800" dirty="0"/>
              <a:t> put ka </a:t>
            </a:r>
            <a:r>
              <a:rPr lang="en-GB" sz="1800" dirty="0" err="1"/>
              <a:t>Zagarču</a:t>
            </a:r>
            <a:r>
              <a:rPr lang="en-GB" sz="1800" dirty="0"/>
              <a:t> and </a:t>
            </a:r>
            <a:r>
              <a:rPr lang="en-GB" sz="1800" dirty="0" err="1"/>
              <a:t>Nepoznata</a:t>
            </a:r>
            <a:r>
              <a:rPr lang="en-GB" sz="1800" dirty="0"/>
              <a:t> </a:t>
            </a:r>
            <a:r>
              <a:rPr lang="en-GB" sz="1800" dirty="0" err="1"/>
              <a:t>Crmnica</a:t>
            </a:r>
            <a:r>
              <a:rPr lang="en-GB" sz="1800" dirty="0"/>
              <a:t>). </a:t>
            </a:r>
            <a:endParaRPr lang="sr-Latn-ME" sz="1800" dirty="0"/>
          </a:p>
          <a:p>
            <a:r>
              <a:rPr lang="sr-Latn-ME" sz="1800" dirty="0"/>
              <a:t>6 </a:t>
            </a:r>
            <a:r>
              <a:rPr lang="en-GB" sz="1800" dirty="0"/>
              <a:t>individuals were investigated as wild vines, and the results show that they have a higher sativa than sylvestris genetic composition: two with a very significant (</a:t>
            </a:r>
            <a:r>
              <a:rPr lang="sr-Latn-ME" sz="1800" dirty="0"/>
              <a:t>Wild MNE 362 and Wild MNE475</a:t>
            </a:r>
            <a:r>
              <a:rPr lang="en-GB" sz="1800" dirty="0"/>
              <a:t>) and four with a significant share</a:t>
            </a:r>
            <a:r>
              <a:rPr lang="sr-Latn-ME" sz="1800" dirty="0"/>
              <a:t> (Wild MNE 361, Wild MNE 476, Wild MNE 285 and Wild MNE 282)</a:t>
            </a:r>
          </a:p>
          <a:p>
            <a:r>
              <a:rPr lang="en-GB" sz="1800" dirty="0"/>
              <a:t>Samples of cultivated plants with similar percentages of sativa and sylvestris origin of genetic subgroups were also found. </a:t>
            </a:r>
            <a:r>
              <a:rPr lang="sr-Latn-ME" sz="1800" dirty="0"/>
              <a:t>Bijela Nepoznata J</a:t>
            </a:r>
            <a:r>
              <a:rPr lang="en-GB" sz="1800" dirty="0" err="1"/>
              <a:t>elenak</a:t>
            </a:r>
            <a:r>
              <a:rPr lang="en-GB" sz="1800" dirty="0"/>
              <a:t>, Loznica-2, Cabernet Franc and </a:t>
            </a:r>
            <a:r>
              <a:rPr lang="en-GB" sz="1800" dirty="0" err="1"/>
              <a:t>Savagnin</a:t>
            </a:r>
            <a:r>
              <a:rPr lang="en-GB" sz="1800" dirty="0"/>
              <a:t> (synonym </a:t>
            </a:r>
            <a:r>
              <a:rPr lang="en-GB" sz="1800" dirty="0" err="1"/>
              <a:t>Traminer</a:t>
            </a:r>
            <a:r>
              <a:rPr lang="en-GB" sz="1800" dirty="0"/>
              <a:t>) are believed to be examples of active mechanisms of </a:t>
            </a:r>
            <a:r>
              <a:rPr lang="en-GB" sz="1800" dirty="0" err="1"/>
              <a:t>introgression</a:t>
            </a:r>
            <a:r>
              <a:rPr lang="en-GB" sz="1800" dirty="0"/>
              <a:t> of genomic regions (gene</a:t>
            </a:r>
            <a:r>
              <a:rPr lang="sr-Latn-ME" sz="1800" dirty="0"/>
              <a:t>s)</a:t>
            </a:r>
            <a:r>
              <a:rPr lang="en-GB" sz="1800" dirty="0"/>
              <a:t> from </a:t>
            </a:r>
            <a:r>
              <a:rPr lang="en-GB" sz="1800" i="1" dirty="0"/>
              <a:t>sylvestris</a:t>
            </a:r>
            <a:r>
              <a:rPr lang="en-GB" sz="1800" dirty="0"/>
              <a:t> to new varieties.</a:t>
            </a:r>
            <a:endParaRPr lang="sr-Latn-ME" sz="1800" dirty="0"/>
          </a:p>
          <a:p>
            <a:endParaRPr lang="sr-Latn-ME" sz="1800" dirty="0"/>
          </a:p>
          <a:p>
            <a:endParaRPr lang="sr-Latn-ME" sz="1800" dirty="0"/>
          </a:p>
          <a:p>
            <a:endParaRPr lang="en-GB" sz="1800" dirty="0"/>
          </a:p>
        </p:txBody>
      </p:sp>
      <p:pic>
        <p:nvPicPr>
          <p:cNvPr id="4" name="Picture 3">
            <a:extLst>
              <a:ext uri="{FF2B5EF4-FFF2-40B4-BE49-F238E27FC236}">
                <a16:creationId xmlns:a16="http://schemas.microsoft.com/office/drawing/2014/main" id="{D4D9CEE1-4457-498F-9FDC-A239708DF125}"/>
              </a:ext>
            </a:extLst>
          </p:cNvPr>
          <p:cNvPicPr>
            <a:picLocks noChangeAspect="1"/>
          </p:cNvPicPr>
          <p:nvPr/>
        </p:nvPicPr>
        <p:blipFill>
          <a:blip r:embed="rId2"/>
          <a:stretch>
            <a:fillRect/>
          </a:stretch>
        </p:blipFill>
        <p:spPr>
          <a:xfrm>
            <a:off x="776966" y="4951625"/>
            <a:ext cx="7590068" cy="1885033"/>
          </a:xfrm>
          <a:prstGeom prst="rect">
            <a:avLst/>
          </a:prstGeom>
        </p:spPr>
      </p:pic>
      <p:pic>
        <p:nvPicPr>
          <p:cNvPr id="6" name="Picture 5">
            <a:extLst>
              <a:ext uri="{FF2B5EF4-FFF2-40B4-BE49-F238E27FC236}">
                <a16:creationId xmlns:a16="http://schemas.microsoft.com/office/drawing/2014/main" id="{456ACF92-C3D7-42F8-9C28-8990E3FFD9F2}"/>
              </a:ext>
            </a:extLst>
          </p:cNvPr>
          <p:cNvPicPr>
            <a:picLocks noChangeAspect="1"/>
          </p:cNvPicPr>
          <p:nvPr/>
        </p:nvPicPr>
        <p:blipFill>
          <a:blip r:embed="rId3"/>
          <a:stretch>
            <a:fillRect/>
          </a:stretch>
        </p:blipFill>
        <p:spPr>
          <a:xfrm>
            <a:off x="2832570" y="-4035"/>
            <a:ext cx="2599239" cy="957614"/>
          </a:xfrm>
          <a:prstGeom prst="rect">
            <a:avLst/>
          </a:prstGeom>
        </p:spPr>
      </p:pic>
      <p:pic>
        <p:nvPicPr>
          <p:cNvPr id="8" name="Picture 0" descr="ECPGRtext_black.tif">
            <a:extLst>
              <a:ext uri="{FF2B5EF4-FFF2-40B4-BE49-F238E27FC236}">
                <a16:creationId xmlns:a16="http://schemas.microsoft.com/office/drawing/2014/main" id="{AC08E92E-AAE1-4DB3-86FD-2A294F984EFC}"/>
              </a:ext>
            </a:extLst>
          </p:cNvPr>
          <p:cNvPicPr/>
          <p:nvPr/>
        </p:nvPicPr>
        <p:blipFill>
          <a:blip r:embed="rId4" cstate="screen">
            <a:extLst>
              <a:ext uri="{28A0092B-C50C-407E-A947-70E740481C1C}">
                <a14:useLocalDpi xmlns:a14="http://schemas.microsoft.com/office/drawing/2010/main" val="0"/>
              </a:ext>
            </a:extLst>
          </a:blip>
          <a:stretch>
            <a:fillRect/>
          </a:stretch>
        </p:blipFill>
        <p:spPr>
          <a:xfrm>
            <a:off x="155418" y="25460"/>
            <a:ext cx="922755" cy="861646"/>
          </a:xfrm>
          <a:prstGeom prst="rect">
            <a:avLst/>
          </a:prstGeom>
        </p:spPr>
      </p:pic>
      <p:sp>
        <p:nvSpPr>
          <p:cNvPr id="10" name="5 CuadroTexto">
            <a:extLst>
              <a:ext uri="{FF2B5EF4-FFF2-40B4-BE49-F238E27FC236}">
                <a16:creationId xmlns:a16="http://schemas.microsoft.com/office/drawing/2014/main" id="{39039D44-1466-43B3-AE1E-756755C6ADCA}"/>
              </a:ext>
            </a:extLst>
          </p:cNvPr>
          <p:cNvSpPr txBox="1"/>
          <p:nvPr/>
        </p:nvSpPr>
        <p:spPr>
          <a:xfrm>
            <a:off x="6790353" y="271190"/>
            <a:ext cx="2131673" cy="430887"/>
          </a:xfrm>
          <a:prstGeom prst="rect">
            <a:avLst/>
          </a:prstGeom>
          <a:noFill/>
        </p:spPr>
        <p:txBody>
          <a:bodyPr wrap="none" lIns="0" tIns="0" rIns="0" bIns="0" rtlCol="0" anchor="ctr" anchorCtr="1">
            <a:spAutoFit/>
          </a:bodyPr>
          <a:lstStyle/>
          <a:p>
            <a:pPr algn="r"/>
            <a:r>
              <a:rPr lang="es-ES" sz="2800" dirty="0">
                <a:ln>
                  <a:solidFill>
                    <a:schemeClr val="accent1">
                      <a:shade val="95000"/>
                      <a:satMod val="105000"/>
                    </a:schemeClr>
                  </a:solidFill>
                </a:ln>
                <a:solidFill>
                  <a:srgbClr val="85A7D1"/>
                </a:solidFill>
                <a:effectLst>
                  <a:outerShdw blurRad="38100" dist="38100" dir="2700000" algn="tl">
                    <a:srgbClr val="000000">
                      <a:alpha val="43137"/>
                    </a:srgbClr>
                  </a:outerShdw>
                </a:effectLst>
                <a:latin typeface="Arial Black" panose="020B0A04020102020204" pitchFamily="34" charset="0"/>
              </a:rPr>
              <a:t>AEG-VIT-IS</a:t>
            </a:r>
            <a:endParaRPr lang="es-ES" dirty="0">
              <a:solidFill>
                <a:schemeClr val="accent1"/>
              </a:solidFill>
              <a:effectLst>
                <a:outerShdw blurRad="38100" dist="38100" dir="2700000" algn="tl">
                  <a:srgbClr val="000000">
                    <a:alpha val="43137"/>
                  </a:srgbClr>
                </a:outerShdw>
              </a:effectLst>
              <a:latin typeface="Swis721 Cn BT" pitchFamily="34" charset="0"/>
            </a:endParaRPr>
          </a:p>
        </p:txBody>
      </p:sp>
    </p:spTree>
    <p:extLst>
      <p:ext uri="{BB962C8B-B14F-4D97-AF65-F5344CB8AC3E}">
        <p14:creationId xmlns:p14="http://schemas.microsoft.com/office/powerpoint/2010/main" val="431473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77267" y="648268"/>
            <a:ext cx="8789466" cy="1477328"/>
          </a:xfrm>
          <a:prstGeom prst="rect">
            <a:avLst/>
          </a:prstGeom>
          <a:solidFill>
            <a:schemeClr val="bg1">
              <a:alpha val="70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sr-Latn-RS" altLang="en-US" sz="1800" i="0" u="none" strike="noStrike" kern="1200" cap="none" spc="0" normalizeH="0" baseline="0" noProof="0" dirty="0">
                <a:ln>
                  <a:noFill/>
                </a:ln>
                <a:effectLst/>
                <a:uLnTx/>
                <a:uFillTx/>
                <a:latin typeface="Calibri"/>
                <a:ea typeface="SimSun" pitchFamily="2" charset="-122"/>
                <a:cs typeface="Calibri" panose="020F0502020204030204" pitchFamily="34" charset="0"/>
              </a:rPr>
              <a:t>The one of results of work on characterisation of grapevine germplasm is the </a:t>
            </a:r>
            <a:r>
              <a:rPr lang="sr-Latn-RS" altLang="en-US" dirty="0">
                <a:latin typeface="Calibri"/>
                <a:ea typeface="SimSun" pitchFamily="2" charset="-122"/>
                <a:cs typeface="Calibri" panose="020F0502020204030204" pitchFamily="34" charset="0"/>
              </a:rPr>
              <a:t>creation</a:t>
            </a:r>
            <a:r>
              <a:rPr kumimoji="0" lang="sr-Latn-RS" altLang="en-US" sz="1800" i="0" u="none" strike="noStrike" kern="1200" cap="none" spc="0" normalizeH="0" baseline="0" noProof="0" dirty="0">
                <a:ln>
                  <a:noFill/>
                </a:ln>
                <a:effectLst/>
                <a:uLnTx/>
                <a:uFillTx/>
                <a:latin typeface="Calibri"/>
                <a:ea typeface="SimSun" pitchFamily="2" charset="-122"/>
                <a:cs typeface="Calibri" panose="020F0502020204030204" pitchFamily="34" charset="0"/>
              </a:rPr>
              <a:t> of </a:t>
            </a:r>
            <a:r>
              <a:rPr kumimoji="0" lang="mk-MK" altLang="en-US" sz="1800" i="0" u="none" strike="noStrike" kern="1200" cap="none" spc="0" normalizeH="0" baseline="0" noProof="0" dirty="0">
                <a:ln>
                  <a:noFill/>
                </a:ln>
                <a:effectLst/>
                <a:uLnTx/>
                <a:uFillTx/>
                <a:latin typeface="Calibri"/>
                <a:ea typeface="SimSun" pitchFamily="2" charset="-122"/>
                <a:cs typeface="Calibri" panose="020F0502020204030204" pitchFamily="34" charset="0"/>
              </a:rPr>
              <a:t>National Collection of autochthonous grapevine varieties, on </a:t>
            </a:r>
            <a:r>
              <a:rPr lang="sr-Latn-ME" altLang="en-US" dirty="0">
                <a:latin typeface="Calibri"/>
                <a:ea typeface="SimSun" pitchFamily="2" charset="-122"/>
                <a:cs typeface="Calibri" panose="020F0502020204030204" pitchFamily="34" charset="0"/>
              </a:rPr>
              <a:t>Ć</a:t>
            </a:r>
            <a:r>
              <a:rPr kumimoji="0" lang="mk-MK" altLang="en-US" sz="1800" i="0" u="none" strike="noStrike" kern="1200" cap="none" spc="0" normalizeH="0" baseline="0" noProof="0" dirty="0">
                <a:ln>
                  <a:noFill/>
                </a:ln>
                <a:effectLst/>
                <a:uLnTx/>
                <a:uFillTx/>
                <a:latin typeface="Calibri"/>
                <a:ea typeface="SimSun" pitchFamily="2" charset="-122"/>
                <a:cs typeface="Calibri" panose="020F0502020204030204" pitchFamily="34" charset="0"/>
              </a:rPr>
              <a:t>emovsko field. </a:t>
            </a:r>
            <a:endParaRPr kumimoji="0" lang="sr-Latn-RS" altLang="en-US" sz="1800" i="0" u="none" strike="noStrike" kern="1200" cap="none" spc="0" normalizeH="0" baseline="0" noProof="0" dirty="0">
              <a:ln>
                <a:noFill/>
              </a:ln>
              <a:effectLst/>
              <a:uLnTx/>
              <a:uFillTx/>
              <a:latin typeface="Calibri"/>
              <a:ea typeface="SimSun" pitchFamily="2" charset="-122"/>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sr-Latn-RS" altLang="en-US" sz="1800" i="0" u="none" strike="noStrike" kern="1200" cap="none" spc="0" normalizeH="0" baseline="0" noProof="0" dirty="0">
                <a:ln>
                  <a:noFill/>
                </a:ln>
                <a:effectLst/>
                <a:uLnTx/>
                <a:uFillTx/>
                <a:latin typeface="Calibri"/>
                <a:ea typeface="SimSun" pitchFamily="2" charset="-122"/>
                <a:cs typeface="Calibri" panose="020F0502020204030204" pitchFamily="34" charset="0"/>
              </a:rPr>
              <a:t>The Collection is planted with c</a:t>
            </a:r>
            <a:r>
              <a:rPr kumimoji="0" lang="mk-MK" altLang="en-US" sz="1800" i="0" u="none" strike="noStrike" kern="1200" cap="none" spc="0" normalizeH="0" baseline="0" noProof="0" dirty="0">
                <a:ln>
                  <a:noFill/>
                </a:ln>
                <a:effectLst/>
                <a:uLnTx/>
                <a:uFillTx/>
                <a:latin typeface="Calibri"/>
                <a:ea typeface="SimSun" pitchFamily="2" charset="-122"/>
                <a:cs typeface="Calibri" panose="020F0502020204030204" pitchFamily="34" charset="0"/>
              </a:rPr>
              <a:t>onfirmed genotypes of </a:t>
            </a:r>
            <a:r>
              <a:rPr kumimoji="0" lang="mk-MK" altLang="en-US" sz="1800" i="0" u="none" strike="noStrike" kern="1200" cap="none" spc="0" normalizeH="0" baseline="0" noProof="0" dirty="0">
                <a:ln>
                  <a:noFill/>
                </a:ln>
                <a:solidFill>
                  <a:prstClr val="black"/>
                </a:solidFill>
                <a:effectLst/>
                <a:uLnTx/>
                <a:uFillTx/>
                <a:latin typeface="Calibri"/>
                <a:ea typeface="SimSun" pitchFamily="2" charset="-122"/>
                <a:cs typeface="Calibri" panose="020F0502020204030204" pitchFamily="34" charset="0"/>
              </a:rPr>
              <a:t>autochthonous, neglected and indigenous grapevine varieties in Montenegro</a:t>
            </a:r>
            <a:r>
              <a:rPr lang="sr-Latn-RS" altLang="en-US" dirty="0">
                <a:solidFill>
                  <a:prstClr val="black"/>
                </a:solidFill>
                <a:latin typeface="Calibri"/>
                <a:ea typeface="SimSun" pitchFamily="2" charset="-122"/>
                <a:cs typeface="Calibri" panose="020F0502020204030204" pitchFamily="34" charset="0"/>
              </a:rPr>
              <a:t>, in 2016 and it </a:t>
            </a:r>
            <a:r>
              <a:rPr lang="en-GB" altLang="en-US" dirty="0">
                <a:solidFill>
                  <a:prstClr val="black"/>
                </a:solidFill>
                <a:latin typeface="Calibri"/>
                <a:ea typeface="SimSun" pitchFamily="2" charset="-122"/>
                <a:cs typeface="Calibri" panose="020F0502020204030204" pitchFamily="34" charset="0"/>
              </a:rPr>
              <a:t>is continuously updated each</a:t>
            </a:r>
            <a:r>
              <a:rPr lang="sr-Latn-ME" altLang="en-US" dirty="0">
                <a:solidFill>
                  <a:prstClr val="black"/>
                </a:solidFill>
                <a:latin typeface="Calibri"/>
                <a:ea typeface="SimSun" pitchFamily="2" charset="-122"/>
                <a:cs typeface="Calibri" panose="020F0502020204030204" pitchFamily="34" charset="0"/>
              </a:rPr>
              <a:t> year. </a:t>
            </a:r>
            <a:endParaRPr kumimoji="0" lang="en-US" altLang="en-US" sz="1800" i="0" u="none" strike="noStrike" kern="1200" cap="none" spc="0" normalizeH="0" baseline="0" noProof="0" dirty="0">
              <a:ln>
                <a:noFill/>
              </a:ln>
              <a:solidFill>
                <a:prstClr val="black"/>
              </a:solidFill>
              <a:effectLst/>
              <a:uLnTx/>
              <a:uFillTx/>
              <a:latin typeface="Calibri"/>
              <a:ea typeface="SimSun" pitchFamily="2" charset="-122"/>
              <a:cs typeface="Calibri" panose="020F0502020204030204" pitchFamily="34" charset="0"/>
            </a:endParaRPr>
          </a:p>
        </p:txBody>
      </p:sp>
      <p:pic>
        <p:nvPicPr>
          <p:cNvPr id="117763" name="Picture 7"/>
          <p:cNvPicPr>
            <a:picLocks noChangeAspect="1" noChangeArrowheads="1"/>
          </p:cNvPicPr>
          <p:nvPr/>
        </p:nvPicPr>
        <p:blipFill>
          <a:blip r:embed="rId3" cstate="screen">
            <a:extLst>
              <a:ext uri="{28A0092B-C50C-407E-A947-70E740481C1C}">
                <a14:useLocalDpi xmlns:a14="http://schemas.microsoft.com/office/drawing/2010/main" val="0"/>
              </a:ext>
            </a:extLst>
          </a:blip>
          <a:srcRect l="25803" t="40195" r="28044" b="13911"/>
          <a:stretch>
            <a:fillRect/>
          </a:stretch>
        </p:blipFill>
        <p:spPr bwMode="auto">
          <a:xfrm>
            <a:off x="5943600" y="2260600"/>
            <a:ext cx="25908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838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E17106-F5B8-4EF5-8D39-A7BF424E6503}"/>
              </a:ext>
            </a:extLst>
          </p:cNvPr>
          <p:cNvSpPr>
            <a:spLocks noGrp="1"/>
          </p:cNvSpPr>
          <p:nvPr>
            <p:ph idx="1"/>
          </p:nvPr>
        </p:nvSpPr>
        <p:spPr>
          <a:xfrm>
            <a:off x="559559" y="1957605"/>
            <a:ext cx="3807726" cy="4566027"/>
          </a:xfrm>
        </p:spPr>
        <p:txBody>
          <a:bodyPr>
            <a:noAutofit/>
          </a:bodyPr>
          <a:lstStyle/>
          <a:p>
            <a:r>
              <a:rPr lang="en-GB" sz="1800" dirty="0"/>
              <a:t>The results of </a:t>
            </a:r>
            <a:r>
              <a:rPr lang="sr-Latn-ME" sz="1800" dirty="0"/>
              <a:t>this </a:t>
            </a:r>
            <a:r>
              <a:rPr lang="en-GB" sz="1800" dirty="0"/>
              <a:t>research were recently published in the prestigious international scientific journal Scientific Reports (nature.com), with the open access. The paper presents the richness of the genetic heritage of the vine in Montenegro, which continues to create a very rich diversity within the species Vitis vinifera, enriching domestic and European viticulture and winemaking. </a:t>
            </a:r>
          </a:p>
          <a:p>
            <a:r>
              <a:rPr lang="en-GB" sz="1800" dirty="0"/>
              <a:t>The paper is available on the journal's website: </a:t>
            </a:r>
            <a:r>
              <a:rPr lang="en-GB" sz="1800" dirty="0">
                <a:hlinkClick r:id="rId2"/>
              </a:rPr>
              <a:t>https://www.nature.com/articles/s41598-020-71918-7</a:t>
            </a:r>
            <a:endParaRPr lang="en-GB" sz="1800" dirty="0"/>
          </a:p>
        </p:txBody>
      </p:sp>
      <p:pic>
        <p:nvPicPr>
          <p:cNvPr id="5" name="Picture 4">
            <a:extLst>
              <a:ext uri="{FF2B5EF4-FFF2-40B4-BE49-F238E27FC236}">
                <a16:creationId xmlns:a16="http://schemas.microsoft.com/office/drawing/2014/main" id="{95AD1620-A341-4B84-88F9-30DCFC385D11}"/>
              </a:ext>
            </a:extLst>
          </p:cNvPr>
          <p:cNvPicPr>
            <a:picLocks noChangeAspect="1"/>
          </p:cNvPicPr>
          <p:nvPr/>
        </p:nvPicPr>
        <p:blipFill>
          <a:blip r:embed="rId3"/>
          <a:stretch>
            <a:fillRect/>
          </a:stretch>
        </p:blipFill>
        <p:spPr>
          <a:xfrm>
            <a:off x="4776717" y="1214651"/>
            <a:ext cx="4078960" cy="5337050"/>
          </a:xfrm>
          <a:prstGeom prst="rect">
            <a:avLst/>
          </a:prstGeom>
        </p:spPr>
      </p:pic>
      <p:pic>
        <p:nvPicPr>
          <p:cNvPr id="7" name="Picture 6">
            <a:extLst>
              <a:ext uri="{FF2B5EF4-FFF2-40B4-BE49-F238E27FC236}">
                <a16:creationId xmlns:a16="http://schemas.microsoft.com/office/drawing/2014/main" id="{00C25A31-4549-4E8A-AFAB-C597AE98E580}"/>
              </a:ext>
            </a:extLst>
          </p:cNvPr>
          <p:cNvPicPr>
            <a:picLocks noChangeAspect="1"/>
          </p:cNvPicPr>
          <p:nvPr/>
        </p:nvPicPr>
        <p:blipFill>
          <a:blip r:embed="rId4"/>
          <a:stretch>
            <a:fillRect/>
          </a:stretch>
        </p:blipFill>
        <p:spPr>
          <a:xfrm>
            <a:off x="2682445" y="110076"/>
            <a:ext cx="2944026" cy="1084641"/>
          </a:xfrm>
          <a:prstGeom prst="rect">
            <a:avLst/>
          </a:prstGeom>
        </p:spPr>
      </p:pic>
      <p:pic>
        <p:nvPicPr>
          <p:cNvPr id="9" name="Picture 0" descr="ECPGRtext_black.tif">
            <a:extLst>
              <a:ext uri="{FF2B5EF4-FFF2-40B4-BE49-F238E27FC236}">
                <a16:creationId xmlns:a16="http://schemas.microsoft.com/office/drawing/2014/main" id="{5B8F6390-A420-4904-8540-8AC607320344}"/>
              </a:ext>
            </a:extLst>
          </p:cNvPr>
          <p:cNvPicPr/>
          <p:nvPr/>
        </p:nvPicPr>
        <p:blipFill>
          <a:blip r:embed="rId5" cstate="screen">
            <a:extLst>
              <a:ext uri="{28A0092B-C50C-407E-A947-70E740481C1C}">
                <a14:useLocalDpi xmlns:a14="http://schemas.microsoft.com/office/drawing/2010/main" val="0"/>
              </a:ext>
            </a:extLst>
          </a:blip>
          <a:stretch>
            <a:fillRect/>
          </a:stretch>
        </p:blipFill>
        <p:spPr>
          <a:xfrm>
            <a:off x="155418" y="25459"/>
            <a:ext cx="1700678" cy="1516737"/>
          </a:xfrm>
          <a:prstGeom prst="rect">
            <a:avLst/>
          </a:prstGeom>
        </p:spPr>
      </p:pic>
      <p:sp>
        <p:nvSpPr>
          <p:cNvPr id="11" name="5 CuadroTexto">
            <a:extLst>
              <a:ext uri="{FF2B5EF4-FFF2-40B4-BE49-F238E27FC236}">
                <a16:creationId xmlns:a16="http://schemas.microsoft.com/office/drawing/2014/main" id="{B9E41078-9364-430B-BD3B-A8F12FC0653A}"/>
              </a:ext>
            </a:extLst>
          </p:cNvPr>
          <p:cNvSpPr txBox="1"/>
          <p:nvPr/>
        </p:nvSpPr>
        <p:spPr>
          <a:xfrm>
            <a:off x="6790353" y="271190"/>
            <a:ext cx="2131673" cy="430887"/>
          </a:xfrm>
          <a:prstGeom prst="rect">
            <a:avLst/>
          </a:prstGeom>
          <a:noFill/>
        </p:spPr>
        <p:txBody>
          <a:bodyPr wrap="none" lIns="0" tIns="0" rIns="0" bIns="0" rtlCol="0" anchor="ctr" anchorCtr="1">
            <a:spAutoFit/>
          </a:bodyPr>
          <a:lstStyle/>
          <a:p>
            <a:pPr algn="r"/>
            <a:r>
              <a:rPr lang="es-ES" sz="2800" dirty="0">
                <a:ln>
                  <a:solidFill>
                    <a:schemeClr val="accent1">
                      <a:shade val="95000"/>
                      <a:satMod val="105000"/>
                    </a:schemeClr>
                  </a:solidFill>
                </a:ln>
                <a:solidFill>
                  <a:srgbClr val="85A7D1"/>
                </a:solidFill>
                <a:effectLst>
                  <a:outerShdw blurRad="38100" dist="38100" dir="2700000" algn="tl">
                    <a:srgbClr val="000000">
                      <a:alpha val="43137"/>
                    </a:srgbClr>
                  </a:outerShdw>
                </a:effectLst>
                <a:latin typeface="Arial Black" panose="020B0A04020102020204" pitchFamily="34" charset="0"/>
              </a:rPr>
              <a:t>AEG-VIT-IS</a:t>
            </a:r>
            <a:endParaRPr lang="es-ES" dirty="0">
              <a:solidFill>
                <a:schemeClr val="accent1"/>
              </a:solidFill>
              <a:effectLst>
                <a:outerShdw blurRad="38100" dist="38100" dir="2700000" algn="tl">
                  <a:srgbClr val="000000">
                    <a:alpha val="43137"/>
                  </a:srgbClr>
                </a:outerShdw>
              </a:effectLst>
              <a:latin typeface="Swis721 Cn BT" pitchFamily="34" charset="0"/>
            </a:endParaRPr>
          </a:p>
        </p:txBody>
      </p:sp>
    </p:spTree>
    <p:extLst>
      <p:ext uri="{BB962C8B-B14F-4D97-AF65-F5344CB8AC3E}">
        <p14:creationId xmlns:p14="http://schemas.microsoft.com/office/powerpoint/2010/main" val="627742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4"/>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0" y="4502150"/>
            <a:ext cx="2756297" cy="20100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3909" name="Picture 8"/>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5999162" y="4493101"/>
            <a:ext cx="3144838" cy="20100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3910" name="Picture 3" descr="C:\Users\Dell\Desktop\Web Site Development\Wine Cluster\Web Wines\Masanovic\Slike\Masanovic_0005_stipesurac.jp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2858294" y="4502150"/>
            <a:ext cx="3082934" cy="202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a:extLst>
              <a:ext uri="{FF2B5EF4-FFF2-40B4-BE49-F238E27FC236}">
                <a16:creationId xmlns:a16="http://schemas.microsoft.com/office/drawing/2014/main" id="{36F8DD0D-0F76-4E8C-AD92-592535378FC1}"/>
              </a:ext>
            </a:extLst>
          </p:cNvPr>
          <p:cNvSpPr txBox="1">
            <a:spLocks/>
          </p:cNvSpPr>
          <p:nvPr/>
        </p:nvSpPr>
        <p:spPr>
          <a:xfrm>
            <a:off x="2210937" y="3215658"/>
            <a:ext cx="5581935" cy="7381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ME" sz="3200" dirty="0">
                <a:solidFill>
                  <a:srgbClr val="C00000"/>
                </a:solidFill>
              </a:rPr>
              <a:t>Thank you for the attention!</a:t>
            </a:r>
            <a:endParaRPr lang="en-GB" sz="3200" dirty="0">
              <a:solidFill>
                <a:srgbClr val="C00000"/>
              </a:solidFill>
            </a:endParaRPr>
          </a:p>
        </p:txBody>
      </p:sp>
      <p:pic>
        <p:nvPicPr>
          <p:cNvPr id="3" name="Picture 2">
            <a:extLst>
              <a:ext uri="{FF2B5EF4-FFF2-40B4-BE49-F238E27FC236}">
                <a16:creationId xmlns:a16="http://schemas.microsoft.com/office/drawing/2014/main" id="{D212F5ED-FCC0-4EDC-A462-4F178D8E392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 y="354820"/>
            <a:ext cx="3009425" cy="2257068"/>
          </a:xfrm>
          <a:prstGeom prst="rect">
            <a:avLst/>
          </a:prstGeom>
        </p:spPr>
      </p:pic>
      <p:pic>
        <p:nvPicPr>
          <p:cNvPr id="5" name="Picture 4">
            <a:extLst>
              <a:ext uri="{FF2B5EF4-FFF2-40B4-BE49-F238E27FC236}">
                <a16:creationId xmlns:a16="http://schemas.microsoft.com/office/drawing/2014/main" id="{675078A4-A47D-40ED-8A0C-C955222D2240}"/>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228184" y="354820"/>
            <a:ext cx="2915816" cy="2312486"/>
          </a:xfrm>
          <a:prstGeom prst="rect">
            <a:avLst/>
          </a:prstGeom>
        </p:spPr>
      </p:pic>
      <p:pic>
        <p:nvPicPr>
          <p:cNvPr id="7" name="Picture 6">
            <a:extLst>
              <a:ext uri="{FF2B5EF4-FFF2-40B4-BE49-F238E27FC236}">
                <a16:creationId xmlns:a16="http://schemas.microsoft.com/office/drawing/2014/main" id="{C18216C5-437A-46E6-A5CC-2CE00B73C2FD}"/>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3097758" y="354819"/>
            <a:ext cx="3042093" cy="2281569"/>
          </a:xfrm>
          <a:prstGeom prst="rect">
            <a:avLst/>
          </a:prstGeom>
        </p:spPr>
      </p:pic>
    </p:spTree>
    <p:extLst>
      <p:ext uri="{BB962C8B-B14F-4D97-AF65-F5344CB8AC3E}">
        <p14:creationId xmlns:p14="http://schemas.microsoft.com/office/powerpoint/2010/main" val="20635777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8_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436</TotalTime>
  <Words>2352</Words>
  <Application>Microsoft Office PowerPoint</Application>
  <PresentationFormat>On-screen Show (4:3)</PresentationFormat>
  <Paragraphs>152</Paragraphs>
  <Slides>17</Slides>
  <Notes>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17</vt:i4>
      </vt:variant>
    </vt:vector>
  </HeadingPairs>
  <TitlesOfParts>
    <vt:vector size="29" baseType="lpstr">
      <vt:lpstr>-apple-system</vt:lpstr>
      <vt:lpstr>Arial</vt:lpstr>
      <vt:lpstr>Arial Black</vt:lpstr>
      <vt:lpstr>Arial Narrow</vt:lpstr>
      <vt:lpstr>Calibri</vt:lpstr>
      <vt:lpstr>Calibri Light</vt:lpstr>
      <vt:lpstr>MV Boli</vt:lpstr>
      <vt:lpstr>Swis721 Cn BT</vt:lpstr>
      <vt:lpstr>Times New Roman</vt:lpstr>
      <vt:lpstr>Tema de Office</vt:lpstr>
      <vt:lpstr>18_Office Theme</vt:lpstr>
      <vt:lpstr>5_Office Theme</vt:lpstr>
      <vt:lpstr>Enhancing quality and quantity of Vitis genetic resources in AEGIS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Comunidad de Madrid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ZAMORANO RODRIGUEZ, JOSE PABLO</dc:creator>
  <cp:lastModifiedBy>razvoj</cp:lastModifiedBy>
  <cp:revision>44</cp:revision>
  <dcterms:created xsi:type="dcterms:W3CDTF">2020-10-16T15:36:45Z</dcterms:created>
  <dcterms:modified xsi:type="dcterms:W3CDTF">2020-11-04T14:52:47Z</dcterms:modified>
</cp:coreProperties>
</file>