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2" r:id="rId3"/>
    <p:sldId id="259" r:id="rId4"/>
    <p:sldId id="261" r:id="rId5"/>
    <p:sldId id="260" r:id="rId6"/>
    <p:sldId id="264" r:id="rId7"/>
  </p:sldIdLst>
  <p:sldSz cx="9144000" cy="6858000" type="screen4x3"/>
  <p:notesSz cx="9144000" cy="6858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823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Vidējs stils 2 - izcēlum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151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4575D-F4AC-4AF7-9C1C-E9507041651D}" type="datetimeFigureOut">
              <a:rPr lang="es-ES" smtClean="0"/>
              <a:t>02/11/2020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761698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4575D-F4AC-4AF7-9C1C-E9507041651D}" type="datetimeFigureOut">
              <a:rPr lang="es-ES" smtClean="0"/>
              <a:t>02/11/2020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28777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4575D-F4AC-4AF7-9C1C-E9507041651D}" type="datetimeFigureOut">
              <a:rPr lang="es-ES" smtClean="0"/>
              <a:t>02/11/2020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683363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4575D-F4AC-4AF7-9C1C-E9507041651D}" type="datetimeFigureOut">
              <a:rPr lang="es-ES" smtClean="0"/>
              <a:t>02/11/2020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546792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4575D-F4AC-4AF7-9C1C-E9507041651D}" type="datetimeFigureOut">
              <a:rPr lang="es-ES" smtClean="0"/>
              <a:t>02/11/2020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844561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4575D-F4AC-4AF7-9C1C-E9507041651D}" type="datetimeFigureOut">
              <a:rPr lang="es-ES" smtClean="0"/>
              <a:t>02/11/2020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416622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4575D-F4AC-4AF7-9C1C-E9507041651D}" type="datetimeFigureOut">
              <a:rPr lang="es-ES" smtClean="0"/>
              <a:t>02/11/2020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994223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4575D-F4AC-4AF7-9C1C-E9507041651D}" type="datetimeFigureOut">
              <a:rPr lang="es-ES" smtClean="0"/>
              <a:t>02/11/2020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30515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4575D-F4AC-4AF7-9C1C-E9507041651D}" type="datetimeFigureOut">
              <a:rPr lang="es-ES" smtClean="0"/>
              <a:t>02/11/2020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784208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4575D-F4AC-4AF7-9C1C-E9507041651D}" type="datetimeFigureOut">
              <a:rPr lang="es-ES" smtClean="0"/>
              <a:t>02/11/2020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584085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4575D-F4AC-4AF7-9C1C-E9507041651D}" type="datetimeFigureOut">
              <a:rPr lang="es-ES" smtClean="0"/>
              <a:t>02/11/2020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13DE-4922-4187-ABF4-AD5CED2F30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51536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C4575D-F4AC-4AF7-9C1C-E9507041651D}" type="datetimeFigureOut">
              <a:rPr lang="es-ES" smtClean="0"/>
              <a:t>02/11/2020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0C13DE-4922-4187-ABF4-AD5CED2F30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60385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5 CuadroTexto"/>
          <p:cNvSpPr txBox="1"/>
          <p:nvPr/>
        </p:nvSpPr>
        <p:spPr>
          <a:xfrm>
            <a:off x="6560913" y="343392"/>
            <a:ext cx="2131673" cy="430887"/>
          </a:xfrm>
          <a:prstGeom prst="rect">
            <a:avLst/>
          </a:prstGeom>
          <a:noFill/>
        </p:spPr>
        <p:txBody>
          <a:bodyPr wrap="none" lIns="0" tIns="0" rIns="0" bIns="0" rtlCol="0" anchor="ctr" anchorCtr="1">
            <a:spAutoFit/>
          </a:bodyPr>
          <a:lstStyle/>
          <a:p>
            <a:pPr algn="r"/>
            <a:r>
              <a:rPr lang="es-ES" sz="2800" dirty="0">
                <a:ln>
                  <a:solidFill>
                    <a:schemeClr val="accent1">
                      <a:shade val="95000"/>
                      <a:satMod val="105000"/>
                    </a:schemeClr>
                  </a:solidFill>
                </a:ln>
                <a:solidFill>
                  <a:srgbClr val="85A7D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AEG-VIT-IS</a:t>
            </a:r>
            <a:endParaRPr lang="es-ES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Cn BT" pitchFamily="34" charset="0"/>
            </a:endParaRPr>
          </a:p>
        </p:txBody>
      </p:sp>
      <p:pic>
        <p:nvPicPr>
          <p:cNvPr id="7" name="Picture 0" descr="ECPGRtext_black.tif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227" y="150258"/>
            <a:ext cx="884229" cy="817157"/>
          </a:xfrm>
          <a:prstGeom prst="rect">
            <a:avLst/>
          </a:prstGeom>
        </p:spPr>
      </p:pic>
      <p:sp>
        <p:nvSpPr>
          <p:cNvPr id="13" name="CuadroTexto 12"/>
          <p:cNvSpPr txBox="1"/>
          <p:nvPr/>
        </p:nvSpPr>
        <p:spPr>
          <a:xfrm>
            <a:off x="2214693" y="509329"/>
            <a:ext cx="27180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>
                <a:latin typeface="Arial Black" panose="020B0A04020102020204" pitchFamily="34" charset="0"/>
              </a:rPr>
              <a:t>Country:</a:t>
            </a:r>
            <a:r>
              <a:rPr lang="lv-LV" sz="1600" dirty="0">
                <a:latin typeface="Arial Black" panose="020B0A04020102020204" pitchFamily="34" charset="0"/>
              </a:rPr>
              <a:t> </a:t>
            </a:r>
            <a:r>
              <a:rPr lang="lv-LV" sz="1600" dirty="0" err="1">
                <a:latin typeface="Arial Black" panose="020B0A04020102020204" pitchFamily="34" charset="0"/>
              </a:rPr>
              <a:t>Latvia</a:t>
            </a:r>
            <a:r>
              <a:rPr lang="lv-LV" sz="1600" dirty="0">
                <a:latin typeface="Arial Black" panose="020B0A04020102020204" pitchFamily="34" charset="0"/>
              </a:rPr>
              <a:t> </a:t>
            </a:r>
            <a:endParaRPr lang="es-ES" sz="1600" dirty="0">
              <a:latin typeface="Arial Black" panose="020B0A040201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335BA30-F2D7-4CDD-AC6D-445B3DB4DE07}"/>
              </a:ext>
            </a:extLst>
          </p:cNvPr>
          <p:cNvSpPr txBox="1"/>
          <p:nvPr/>
        </p:nvSpPr>
        <p:spPr>
          <a:xfrm>
            <a:off x="454226" y="1992702"/>
            <a:ext cx="7991273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sz="2800" dirty="0" err="1">
                <a:latin typeface="Arial Black" panose="020B0A04020102020204" pitchFamily="34" charset="0"/>
                <a:cs typeface="Arial" panose="020B0604020202020204" pitchFamily="34" charset="0"/>
              </a:rPr>
              <a:t>Identification</a:t>
            </a:r>
            <a:r>
              <a:rPr lang="lv-LV" sz="2800" dirty="0"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lv-LV" sz="2800" dirty="0" err="1">
                <a:latin typeface="Arial Black" panose="020B0A04020102020204" pitchFamily="34" charset="0"/>
                <a:cs typeface="Arial" panose="020B0604020202020204" pitchFamily="34" charset="0"/>
              </a:rPr>
              <a:t>of</a:t>
            </a:r>
            <a:r>
              <a:rPr lang="lv-LV" sz="2800" dirty="0">
                <a:latin typeface="Arial Black" panose="020B0A04020102020204" pitchFamily="34" charset="0"/>
                <a:cs typeface="Arial" panose="020B0604020202020204" pitchFamily="34" charset="0"/>
              </a:rPr>
              <a:t> a </a:t>
            </a:r>
            <a:r>
              <a:rPr lang="lv-LV" sz="2800" dirty="0" err="1">
                <a:latin typeface="Arial Black" panose="020B0A04020102020204" pitchFamily="34" charset="0"/>
                <a:cs typeface="Arial" panose="020B0604020202020204" pitchFamily="34" charset="0"/>
              </a:rPr>
              <a:t>representative</a:t>
            </a:r>
            <a:r>
              <a:rPr lang="lv-LV" sz="2800" dirty="0"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lv-LV" sz="2800" dirty="0" err="1">
                <a:latin typeface="Arial Black" panose="020B0A04020102020204" pitchFamily="34" charset="0"/>
                <a:cs typeface="Arial" panose="020B0604020202020204" pitchFamily="34" charset="0"/>
              </a:rPr>
              <a:t>set</a:t>
            </a:r>
            <a:r>
              <a:rPr lang="lv-LV" sz="2800" dirty="0"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lv-LV" sz="2800" dirty="0" err="1">
                <a:latin typeface="Arial Black" panose="020B0A04020102020204" pitchFamily="34" charset="0"/>
                <a:cs typeface="Arial" panose="020B0604020202020204" pitchFamily="34" charset="0"/>
              </a:rPr>
              <a:t>of</a:t>
            </a:r>
            <a:r>
              <a:rPr lang="lv-LV" sz="2800" dirty="0"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lv-LV" sz="2800" i="1" dirty="0" err="1">
                <a:latin typeface="Arial Black" panose="020B0A04020102020204" pitchFamily="34" charset="0"/>
                <a:cs typeface="Arial" panose="020B0604020202020204" pitchFamily="34" charset="0"/>
              </a:rPr>
              <a:t>Vitis</a:t>
            </a:r>
            <a:r>
              <a:rPr lang="lv-LV" sz="2800" i="1" dirty="0">
                <a:latin typeface="Arial Black" panose="020B0A04020102020204" pitchFamily="34" charset="0"/>
                <a:cs typeface="Arial" panose="020B0604020202020204" pitchFamily="34" charset="0"/>
              </a:rPr>
              <a:t>  </a:t>
            </a:r>
            <a:r>
              <a:rPr lang="lv-LV" sz="2800" dirty="0" err="1">
                <a:latin typeface="Arial Black" panose="020B0A04020102020204" pitchFamily="34" charset="0"/>
                <a:cs typeface="Arial" panose="020B0604020202020204" pitchFamily="34" charset="0"/>
              </a:rPr>
              <a:t>accensions</a:t>
            </a:r>
            <a:r>
              <a:rPr lang="lv-LV" sz="2800" dirty="0"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lv-LV" sz="2800" dirty="0" err="1">
                <a:latin typeface="Arial Black" panose="020B0A04020102020204" pitchFamily="34" charset="0"/>
                <a:cs typeface="Arial" panose="020B0604020202020204" pitchFamily="34" charset="0"/>
              </a:rPr>
              <a:t>of</a:t>
            </a:r>
            <a:r>
              <a:rPr lang="lv-LV" sz="2800" dirty="0"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lv-LV" sz="2800" dirty="0" err="1">
                <a:latin typeface="Arial Black" panose="020B0A04020102020204" pitchFamily="34" charset="0"/>
                <a:cs typeface="Arial" panose="020B0604020202020204" pitchFamily="34" charset="0"/>
              </a:rPr>
              <a:t>European</a:t>
            </a:r>
            <a:r>
              <a:rPr lang="lv-LV" sz="2800" dirty="0"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lv-LV" sz="2800" dirty="0" err="1">
                <a:latin typeface="Arial Black" panose="020B0A04020102020204" pitchFamily="34" charset="0"/>
                <a:cs typeface="Arial" panose="020B0604020202020204" pitchFamily="34" charset="0"/>
              </a:rPr>
              <a:t>origin</a:t>
            </a:r>
            <a:r>
              <a:rPr lang="lv-LV" sz="2800" dirty="0"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lv-LV" sz="2800" dirty="0" err="1">
                <a:latin typeface="Arial Black" panose="020B0A04020102020204" pitchFamily="34" charset="0"/>
                <a:cs typeface="Arial" panose="020B0604020202020204" pitchFamily="34" charset="0"/>
              </a:rPr>
              <a:t>well</a:t>
            </a:r>
            <a:r>
              <a:rPr lang="lv-LV" sz="2800" dirty="0"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lv-LV" sz="2800" dirty="0" err="1">
                <a:latin typeface="Arial Black" panose="020B0A04020102020204" pitchFamily="34" charset="0"/>
                <a:cs typeface="Arial" panose="020B0604020202020204" pitchFamily="34" charset="0"/>
              </a:rPr>
              <a:t>characterized</a:t>
            </a:r>
            <a:r>
              <a:rPr lang="lv-LV" sz="2800" dirty="0">
                <a:latin typeface="Arial Black" panose="020B0A04020102020204" pitchFamily="34" charset="0"/>
                <a:cs typeface="Arial" panose="020B0604020202020204" pitchFamily="34" charset="0"/>
              </a:rPr>
              <a:t> to </a:t>
            </a:r>
            <a:r>
              <a:rPr lang="lv-LV" sz="2800" dirty="0" err="1">
                <a:latin typeface="Arial Black" panose="020B0A04020102020204" pitchFamily="34" charset="0"/>
                <a:cs typeface="Arial" panose="020B0604020202020204" pitchFamily="34" charset="0"/>
              </a:rPr>
              <a:t>be</a:t>
            </a:r>
            <a:r>
              <a:rPr lang="lv-LV" sz="2800" dirty="0"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lv-LV" sz="2800" dirty="0" err="1">
                <a:latin typeface="Arial Black" panose="020B0A04020102020204" pitchFamily="34" charset="0"/>
                <a:cs typeface="Arial" panose="020B0604020202020204" pitchFamily="34" charset="0"/>
              </a:rPr>
              <a:t>included</a:t>
            </a:r>
            <a:r>
              <a:rPr lang="lv-LV" sz="2800" dirty="0"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lv-LV" sz="2800" dirty="0" err="1">
                <a:latin typeface="Arial Black" panose="020B0A04020102020204" pitchFamily="34" charset="0"/>
                <a:cs typeface="Arial" panose="020B0604020202020204" pitchFamily="34" charset="0"/>
              </a:rPr>
              <a:t>in</a:t>
            </a:r>
            <a:r>
              <a:rPr lang="lv-LV" sz="2800" dirty="0">
                <a:latin typeface="Arial Black" panose="020B0A04020102020204" pitchFamily="34" charset="0"/>
                <a:cs typeface="Arial" panose="020B0604020202020204" pitchFamily="34" charset="0"/>
              </a:rPr>
              <a:t> AEGIS </a:t>
            </a:r>
            <a:r>
              <a:rPr lang="lv-LV" sz="2800" dirty="0" err="1">
                <a:latin typeface="Arial Black" panose="020B0A04020102020204" pitchFamily="34" charset="0"/>
                <a:cs typeface="Arial" panose="020B0604020202020204" pitchFamily="34" charset="0"/>
              </a:rPr>
              <a:t>system</a:t>
            </a:r>
            <a:endParaRPr lang="lv-LV" sz="2800" dirty="0"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ctr"/>
            <a:endParaRPr lang="lv-LV" sz="2800" dirty="0"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ctr"/>
            <a:endParaRPr lang="lv-LV" sz="2800" dirty="0"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ctr"/>
            <a:r>
              <a:rPr lang="lv-LV" sz="2800" dirty="0" err="1">
                <a:latin typeface="Arial Black" panose="020B0A04020102020204" pitchFamily="34" charset="0"/>
                <a:cs typeface="Arial" panose="020B0604020202020204" pitchFamily="34" charset="0"/>
              </a:rPr>
              <a:t>Latvian</a:t>
            </a:r>
            <a:r>
              <a:rPr lang="lv-LV" sz="2800" dirty="0"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lv-LV" sz="2800" i="1" dirty="0" err="1">
                <a:latin typeface="Arial Black" panose="020B0A04020102020204" pitchFamily="34" charset="0"/>
                <a:cs typeface="Arial" panose="020B0604020202020204" pitchFamily="34" charset="0"/>
              </a:rPr>
              <a:t>Vitis</a:t>
            </a:r>
            <a:r>
              <a:rPr lang="lv-LV" sz="2800" i="1" dirty="0"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lv-LV" sz="2800" dirty="0" err="1">
                <a:latin typeface="Arial Black" panose="020B0A04020102020204" pitchFamily="34" charset="0"/>
                <a:cs typeface="Arial" panose="020B0604020202020204" pitchFamily="34" charset="0"/>
              </a:rPr>
              <a:t>genetic</a:t>
            </a:r>
            <a:r>
              <a:rPr lang="lv-LV" sz="2800" dirty="0"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lv-LV" sz="2800" dirty="0" err="1">
                <a:latin typeface="Arial Black" panose="020B0A04020102020204" pitchFamily="34" charset="0"/>
                <a:cs typeface="Arial" panose="020B0604020202020204" pitchFamily="34" charset="0"/>
              </a:rPr>
              <a:t>resourses</a:t>
            </a:r>
            <a:r>
              <a:rPr lang="lv-LV" sz="2800" i="1" dirty="0"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lv-LV" sz="2800" dirty="0"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BA31B00-3134-4154-AA32-58FC4F3A0AC4}"/>
              </a:ext>
            </a:extLst>
          </p:cNvPr>
          <p:cNvSpPr txBox="1"/>
          <p:nvPr/>
        </p:nvSpPr>
        <p:spPr>
          <a:xfrm>
            <a:off x="845389" y="6142008"/>
            <a:ext cx="4744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dirty="0">
                <a:latin typeface="Arial" panose="020B0604020202020204" pitchFamily="34" charset="0"/>
                <a:cs typeface="Arial" panose="020B0604020202020204" pitchFamily="34" charset="0"/>
              </a:rPr>
              <a:t>Dzintra </a:t>
            </a:r>
            <a:r>
              <a:rPr lang="lv-LV" dirty="0" err="1">
                <a:latin typeface="Arial" panose="020B0604020202020204" pitchFamily="34" charset="0"/>
                <a:cs typeface="Arial" panose="020B0604020202020204" pitchFamily="34" charset="0"/>
              </a:rPr>
              <a:t>Dekena</a:t>
            </a:r>
            <a:r>
              <a:rPr lang="lv-LV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lv-LV" dirty="0" err="1">
                <a:latin typeface="Arial" panose="020B0604020202020204" pitchFamily="34" charset="0"/>
                <a:cs typeface="Arial" panose="020B0604020202020204" pitchFamily="34" charset="0"/>
              </a:rPr>
              <a:t>Institute</a:t>
            </a:r>
            <a:r>
              <a:rPr lang="lv-LV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lv-LV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dirty="0" err="1">
                <a:latin typeface="Arial" panose="020B0604020202020204" pitchFamily="34" charset="0"/>
                <a:cs typeface="Arial" panose="020B0604020202020204" pitchFamily="34" charset="0"/>
              </a:rPr>
              <a:t>Horticulture</a:t>
            </a:r>
            <a:endParaRPr lang="lv-LV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52938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5 CuadroTexto"/>
          <p:cNvSpPr txBox="1"/>
          <p:nvPr/>
        </p:nvSpPr>
        <p:spPr>
          <a:xfrm>
            <a:off x="6560913" y="343392"/>
            <a:ext cx="2131673" cy="430887"/>
          </a:xfrm>
          <a:prstGeom prst="rect">
            <a:avLst/>
          </a:prstGeom>
          <a:noFill/>
        </p:spPr>
        <p:txBody>
          <a:bodyPr wrap="none" lIns="0" tIns="0" rIns="0" bIns="0" rtlCol="0" anchor="ctr" anchorCtr="1">
            <a:spAutoFit/>
          </a:bodyPr>
          <a:lstStyle/>
          <a:p>
            <a:pPr algn="r"/>
            <a:r>
              <a:rPr lang="es-ES" sz="2800" dirty="0">
                <a:ln>
                  <a:solidFill>
                    <a:schemeClr val="accent1">
                      <a:shade val="95000"/>
                      <a:satMod val="105000"/>
                    </a:schemeClr>
                  </a:solidFill>
                </a:ln>
                <a:solidFill>
                  <a:srgbClr val="85A7D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AEG-VIT-IS</a:t>
            </a:r>
            <a:endParaRPr lang="es-ES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Cn BT" pitchFamily="34" charset="0"/>
            </a:endParaRPr>
          </a:p>
        </p:txBody>
      </p:sp>
      <p:pic>
        <p:nvPicPr>
          <p:cNvPr id="7" name="Picture 0" descr="ECPGRtext_black.tif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227" y="150258"/>
            <a:ext cx="884229" cy="817157"/>
          </a:xfrm>
          <a:prstGeom prst="rect">
            <a:avLst/>
          </a:prstGeom>
        </p:spPr>
      </p:pic>
      <p:sp>
        <p:nvSpPr>
          <p:cNvPr id="11" name="CuadroTexto 10"/>
          <p:cNvSpPr txBox="1"/>
          <p:nvPr/>
        </p:nvSpPr>
        <p:spPr>
          <a:xfrm>
            <a:off x="125155" y="907342"/>
            <a:ext cx="865743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ES" sz="3200" i="1" dirty="0">
              <a:solidFill>
                <a:srgbClr val="0070C0"/>
              </a:solidFill>
              <a:latin typeface="Arial Black" panose="020B0A04020102020204" pitchFamily="34" charset="0"/>
            </a:endParaRPr>
          </a:p>
          <a:p>
            <a:pPr algn="ctr"/>
            <a:r>
              <a:rPr lang="lv-LV" sz="3200" i="1" dirty="0" err="1">
                <a:latin typeface="Arial Black" panose="020B0A04020102020204" pitchFamily="34" charset="0"/>
              </a:rPr>
              <a:t>Vitis</a:t>
            </a:r>
            <a:r>
              <a:rPr lang="lv-LV" sz="3200" dirty="0">
                <a:latin typeface="Arial Black" panose="020B0A04020102020204" pitchFamily="34" charset="0"/>
              </a:rPr>
              <a:t> </a:t>
            </a:r>
            <a:r>
              <a:rPr lang="lv-LV" sz="3200" dirty="0" err="1">
                <a:latin typeface="Arial Black" panose="020B0A04020102020204" pitchFamily="34" charset="0"/>
              </a:rPr>
              <a:t>genetic</a:t>
            </a:r>
            <a:r>
              <a:rPr lang="lv-LV" sz="3200" dirty="0">
                <a:latin typeface="Arial Black" panose="020B0A04020102020204" pitchFamily="34" charset="0"/>
              </a:rPr>
              <a:t> </a:t>
            </a:r>
            <a:r>
              <a:rPr lang="lv-LV" sz="3200" dirty="0" err="1">
                <a:latin typeface="Arial Black" panose="020B0A04020102020204" pitchFamily="34" charset="0"/>
              </a:rPr>
              <a:t>resouces</a:t>
            </a:r>
            <a:r>
              <a:rPr lang="lv-LV" sz="3200" dirty="0">
                <a:latin typeface="Arial Black" panose="020B0A04020102020204" pitchFamily="34" charset="0"/>
              </a:rPr>
              <a:t> </a:t>
            </a:r>
            <a:r>
              <a:rPr lang="lv-LV" sz="3200" dirty="0" err="1">
                <a:latin typeface="Arial Black" panose="020B0A04020102020204" pitchFamily="34" charset="0"/>
              </a:rPr>
              <a:t>in</a:t>
            </a:r>
            <a:r>
              <a:rPr lang="lv-LV" sz="3200" dirty="0">
                <a:latin typeface="Arial Black" panose="020B0A04020102020204" pitchFamily="34" charset="0"/>
              </a:rPr>
              <a:t> </a:t>
            </a:r>
            <a:r>
              <a:rPr lang="lv-LV" sz="3200" dirty="0" err="1">
                <a:latin typeface="Arial Black" panose="020B0A04020102020204" pitchFamily="34" charset="0"/>
              </a:rPr>
              <a:t>Latvia</a:t>
            </a:r>
            <a:r>
              <a:rPr lang="lv-LV" sz="3200" dirty="0">
                <a:latin typeface="Arial Black" panose="020B0A04020102020204" pitchFamily="34" charset="0"/>
              </a:rPr>
              <a:t> </a:t>
            </a:r>
            <a:endParaRPr lang="es-ES" sz="3200" dirty="0">
              <a:latin typeface="Arial Black" panose="020B0A04020102020204" pitchFamily="34" charset="0"/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2214693" y="509329"/>
            <a:ext cx="27180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>
                <a:latin typeface="Arial Black" panose="020B0A04020102020204" pitchFamily="34" charset="0"/>
              </a:rPr>
              <a:t>Country:</a:t>
            </a:r>
            <a:r>
              <a:rPr lang="lv-LV" sz="1600" dirty="0">
                <a:latin typeface="Arial Black" panose="020B0A04020102020204" pitchFamily="34" charset="0"/>
              </a:rPr>
              <a:t> </a:t>
            </a:r>
            <a:r>
              <a:rPr lang="lv-LV" sz="1600" dirty="0" err="1">
                <a:latin typeface="Arial Black" panose="020B0A04020102020204" pitchFamily="34" charset="0"/>
              </a:rPr>
              <a:t>Latvia</a:t>
            </a:r>
            <a:endParaRPr lang="es-ES" sz="1600" dirty="0">
              <a:latin typeface="Arial Black" panose="020B0A04020102020204" pitchFamily="34" charset="0"/>
            </a:endParaRPr>
          </a:p>
        </p:txBody>
      </p:sp>
      <p:graphicFrame>
        <p:nvGraphicFramePr>
          <p:cNvPr id="3" name="Tabula 2">
            <a:extLst>
              <a:ext uri="{FF2B5EF4-FFF2-40B4-BE49-F238E27FC236}">
                <a16:creationId xmlns:a16="http://schemas.microsoft.com/office/drawing/2014/main" id="{8AD7839E-DA94-4DF8-BCAF-260513ACC6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0350496"/>
              </p:ext>
            </p:extLst>
          </p:nvPr>
        </p:nvGraphicFramePr>
        <p:xfrm>
          <a:off x="1499057" y="2443900"/>
          <a:ext cx="5460521" cy="16395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99174">
                  <a:extLst>
                    <a:ext uri="{9D8B030D-6E8A-4147-A177-3AD203B41FA5}">
                      <a16:colId xmlns:a16="http://schemas.microsoft.com/office/drawing/2014/main" val="3373585199"/>
                    </a:ext>
                  </a:extLst>
                </a:gridCol>
                <a:gridCol w="2561347">
                  <a:extLst>
                    <a:ext uri="{9D8B030D-6E8A-4147-A177-3AD203B41FA5}">
                      <a16:colId xmlns:a16="http://schemas.microsoft.com/office/drawing/2014/main" val="1355879522"/>
                    </a:ext>
                  </a:extLst>
                </a:gridCol>
              </a:tblGrid>
              <a:tr h="327909">
                <a:tc>
                  <a:txBody>
                    <a:bodyPr/>
                    <a:lstStyle/>
                    <a:p>
                      <a:pPr algn="l" fontAlgn="b"/>
                      <a:r>
                        <a:rPr lang="lv-LV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lv-LV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1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Number</a:t>
                      </a:r>
                      <a:r>
                        <a:rPr lang="lv-LV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lv-LV" sz="1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of</a:t>
                      </a:r>
                      <a:r>
                        <a:rPr lang="lv-LV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lv-LV" sz="1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accsessions</a:t>
                      </a:r>
                      <a:endParaRPr lang="lv-LV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3506837"/>
                  </a:ext>
                </a:extLst>
              </a:tr>
              <a:tr h="327909">
                <a:tc>
                  <a:txBody>
                    <a:bodyPr/>
                    <a:lstStyle/>
                    <a:p>
                      <a:pPr algn="l" fontAlgn="b"/>
                      <a:r>
                        <a:rPr lang="lv-LV" sz="1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  <a:r>
                        <a:rPr lang="lv-LV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lv-LV" sz="1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collection</a:t>
                      </a:r>
                      <a:endParaRPr lang="lv-LV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91</a:t>
                      </a:r>
                      <a:endParaRPr lang="lv-LV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811055"/>
                  </a:ext>
                </a:extLst>
              </a:tr>
              <a:tr h="327909">
                <a:tc>
                  <a:txBody>
                    <a:bodyPr/>
                    <a:lstStyle/>
                    <a:p>
                      <a:pPr algn="l" fontAlgn="b"/>
                      <a:r>
                        <a:rPr lang="lv-LV" sz="1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GeNBIS</a:t>
                      </a:r>
                      <a:endParaRPr lang="lv-LV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lv-LV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6886509"/>
                  </a:ext>
                </a:extLst>
              </a:tr>
              <a:tr h="327909">
                <a:tc>
                  <a:txBody>
                    <a:bodyPr/>
                    <a:lstStyle/>
                    <a:p>
                      <a:pPr algn="l" fontAlgn="b"/>
                      <a:r>
                        <a:rPr lang="lv-LV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VIVC</a:t>
                      </a:r>
                      <a:endParaRPr lang="lv-LV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lv-LV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538104"/>
                  </a:ext>
                </a:extLst>
              </a:tr>
              <a:tr h="327909">
                <a:tc>
                  <a:txBody>
                    <a:bodyPr/>
                    <a:lstStyle/>
                    <a:p>
                      <a:pPr algn="l" fontAlgn="b"/>
                      <a:r>
                        <a:rPr lang="lv-LV" sz="1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European</a:t>
                      </a:r>
                      <a:r>
                        <a:rPr lang="lv-LV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lv-LV" sz="1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Vitis</a:t>
                      </a:r>
                      <a:r>
                        <a:rPr lang="lv-LV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lv-LV" sz="1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Database</a:t>
                      </a:r>
                      <a:endParaRPr lang="lv-LV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lv-LV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1574358"/>
                  </a:ext>
                </a:extLst>
              </a:tr>
            </a:tbl>
          </a:graphicData>
        </a:graphic>
      </p:graphicFrame>
      <p:pic>
        <p:nvPicPr>
          <p:cNvPr id="4" name="Attēls 3">
            <a:extLst>
              <a:ext uri="{FF2B5EF4-FFF2-40B4-BE49-F238E27FC236}">
                <a16:creationId xmlns:a16="http://schemas.microsoft.com/office/drawing/2014/main" id="{B1610FCE-834C-4176-96FF-EEB634888DA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494" y="4681513"/>
            <a:ext cx="2553420" cy="191506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75C6532-89A5-489C-B333-66EB7BE23862}"/>
              </a:ext>
            </a:extLst>
          </p:cNvPr>
          <p:cNvSpPr txBox="1"/>
          <p:nvPr/>
        </p:nvSpPr>
        <p:spPr>
          <a:xfrm>
            <a:off x="724619" y="6167887"/>
            <a:ext cx="1630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dirty="0">
                <a:solidFill>
                  <a:schemeClr val="bg1"/>
                </a:solidFill>
                <a:latin typeface="Arial Black" panose="020B0A04020102020204" pitchFamily="34" charset="0"/>
              </a:rPr>
              <a:t>Zilga</a:t>
            </a:r>
          </a:p>
        </p:txBody>
      </p:sp>
      <p:pic>
        <p:nvPicPr>
          <p:cNvPr id="14" name="Attēls 13">
            <a:extLst>
              <a:ext uri="{FF2B5EF4-FFF2-40B4-BE49-F238E27FC236}">
                <a16:creationId xmlns:a16="http://schemas.microsoft.com/office/drawing/2014/main" id="{5F32C02A-1D2D-4E46-98C3-C2061093746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865961" y="4681513"/>
            <a:ext cx="2553419" cy="191506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15693E57-B982-4F56-B849-CABD1E99612F}"/>
              </a:ext>
            </a:extLst>
          </p:cNvPr>
          <p:cNvSpPr txBox="1"/>
          <p:nvPr/>
        </p:nvSpPr>
        <p:spPr>
          <a:xfrm>
            <a:off x="6007088" y="6236898"/>
            <a:ext cx="14202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dirty="0">
                <a:solidFill>
                  <a:schemeClr val="bg1"/>
                </a:solidFill>
                <a:latin typeface="Arial Black" panose="020B0A04020102020204" pitchFamily="34" charset="0"/>
              </a:rPr>
              <a:t>Guna</a:t>
            </a:r>
          </a:p>
        </p:txBody>
      </p:sp>
      <p:pic>
        <p:nvPicPr>
          <p:cNvPr id="18" name="Attēls 17">
            <a:extLst>
              <a:ext uri="{FF2B5EF4-FFF2-40B4-BE49-F238E27FC236}">
                <a16:creationId xmlns:a16="http://schemas.microsoft.com/office/drawing/2014/main" id="{56F1E3E5-8E64-40A5-89DA-159109C31DF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280322" y="4542861"/>
            <a:ext cx="2347105" cy="1760329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90823AF6-8798-4E73-BCA4-ABFE3E19A1B7}"/>
              </a:ext>
            </a:extLst>
          </p:cNvPr>
          <p:cNvSpPr txBox="1"/>
          <p:nvPr/>
        </p:nvSpPr>
        <p:spPr>
          <a:xfrm>
            <a:off x="3691837" y="6236898"/>
            <a:ext cx="1323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dirty="0" err="1">
                <a:solidFill>
                  <a:schemeClr val="bg1"/>
                </a:solidFill>
                <a:latin typeface="Arial Black" panose="020B0A04020102020204" pitchFamily="34" charset="0"/>
              </a:rPr>
              <a:t>Supaga</a:t>
            </a:r>
            <a:endParaRPr lang="lv-LV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43137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5 CuadroTexto"/>
          <p:cNvSpPr txBox="1"/>
          <p:nvPr/>
        </p:nvSpPr>
        <p:spPr>
          <a:xfrm>
            <a:off x="6560913" y="343392"/>
            <a:ext cx="2131673" cy="430887"/>
          </a:xfrm>
          <a:prstGeom prst="rect">
            <a:avLst/>
          </a:prstGeom>
          <a:noFill/>
        </p:spPr>
        <p:txBody>
          <a:bodyPr wrap="none" lIns="0" tIns="0" rIns="0" bIns="0" rtlCol="0" anchor="ctr" anchorCtr="1">
            <a:spAutoFit/>
          </a:bodyPr>
          <a:lstStyle/>
          <a:p>
            <a:pPr algn="r"/>
            <a:r>
              <a:rPr lang="es-ES" sz="2800" dirty="0">
                <a:ln>
                  <a:solidFill>
                    <a:schemeClr val="accent1">
                      <a:shade val="95000"/>
                      <a:satMod val="105000"/>
                    </a:schemeClr>
                  </a:solidFill>
                </a:ln>
                <a:solidFill>
                  <a:srgbClr val="85A7D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AEG-VIT-IS</a:t>
            </a:r>
            <a:endParaRPr lang="es-ES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Cn BT" pitchFamily="34" charset="0"/>
            </a:endParaRPr>
          </a:p>
        </p:txBody>
      </p:sp>
      <p:pic>
        <p:nvPicPr>
          <p:cNvPr id="7" name="Picture 0" descr="ECPGRtext_black.tif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227" y="150258"/>
            <a:ext cx="884229" cy="817157"/>
          </a:xfrm>
          <a:prstGeom prst="rect">
            <a:avLst/>
          </a:prstGeom>
        </p:spPr>
      </p:pic>
      <p:sp>
        <p:nvSpPr>
          <p:cNvPr id="11" name="CuadroTexto 10"/>
          <p:cNvSpPr txBox="1"/>
          <p:nvPr/>
        </p:nvSpPr>
        <p:spPr>
          <a:xfrm>
            <a:off x="347345" y="967415"/>
            <a:ext cx="8245349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>
                <a:latin typeface="Arial Black" panose="020B0A04020102020204" pitchFamily="34" charset="0"/>
              </a:rPr>
              <a:t>List of Unique </a:t>
            </a:r>
            <a:r>
              <a:rPr lang="lv-LV" sz="1600" i="1" dirty="0" err="1">
                <a:latin typeface="Arial Black" panose="020B0A04020102020204" pitchFamily="34" charset="0"/>
              </a:rPr>
              <a:t>Vitis</a:t>
            </a:r>
            <a:r>
              <a:rPr lang="lv-LV" sz="1600" dirty="0">
                <a:latin typeface="Arial Black" panose="020B0A04020102020204" pitchFamily="34" charset="0"/>
              </a:rPr>
              <a:t> </a:t>
            </a:r>
            <a:r>
              <a:rPr lang="es-ES" sz="1600" dirty="0">
                <a:latin typeface="Arial Black" panose="020B0A04020102020204" pitchFamily="34" charset="0"/>
              </a:rPr>
              <a:t>genotypes candidates for AEGIS and safety duplications</a:t>
            </a:r>
            <a:endParaRPr lang="lv-LV" sz="1600" dirty="0">
              <a:latin typeface="Arial Black" panose="020B0A04020102020204" pitchFamily="34" charset="0"/>
            </a:endParaRPr>
          </a:p>
          <a:p>
            <a:pPr algn="ctr"/>
            <a:endParaRPr lang="lv-LV" sz="1600" dirty="0">
              <a:latin typeface="Arial Black" panose="020B0A04020102020204" pitchFamily="34" charset="0"/>
            </a:endParaRPr>
          </a:p>
          <a:p>
            <a:pPr algn="ctr"/>
            <a:endParaRPr lang="lv-LV" sz="1600" dirty="0">
              <a:latin typeface="Arial Black" panose="020B0A04020102020204" pitchFamily="34" charset="0"/>
            </a:endParaRPr>
          </a:p>
          <a:p>
            <a:pPr algn="ctr"/>
            <a:endParaRPr lang="lv-LV" sz="1600" dirty="0">
              <a:latin typeface="Arial Black" panose="020B0A04020102020204" pitchFamily="34" charset="0"/>
            </a:endParaRPr>
          </a:p>
          <a:p>
            <a:pPr algn="ctr"/>
            <a:endParaRPr lang="lv-LV" sz="1600" dirty="0">
              <a:latin typeface="Arial Black" panose="020B0A04020102020204" pitchFamily="34" charset="0"/>
            </a:endParaRPr>
          </a:p>
          <a:p>
            <a:pPr algn="ctr"/>
            <a:endParaRPr lang="lv-LV" sz="1600" dirty="0">
              <a:latin typeface="Arial Black" panose="020B0A04020102020204" pitchFamily="34" charset="0"/>
            </a:endParaRPr>
          </a:p>
          <a:p>
            <a:pPr algn="ctr"/>
            <a:endParaRPr lang="lv-LV" sz="1600" dirty="0">
              <a:latin typeface="Arial Black" panose="020B0A04020102020204" pitchFamily="34" charset="0"/>
            </a:endParaRPr>
          </a:p>
          <a:p>
            <a:pPr algn="ctr"/>
            <a:endParaRPr lang="lv-LV" sz="1600" dirty="0">
              <a:latin typeface="Arial Black" panose="020B0A04020102020204" pitchFamily="34" charset="0"/>
            </a:endParaRPr>
          </a:p>
          <a:p>
            <a:pPr algn="ctr"/>
            <a:endParaRPr lang="lv-LV" sz="1600" dirty="0">
              <a:latin typeface="Arial Black" panose="020B0A04020102020204" pitchFamily="34" charset="0"/>
            </a:endParaRPr>
          </a:p>
          <a:p>
            <a:pPr algn="ctr"/>
            <a:endParaRPr lang="lv-LV" sz="1600" dirty="0">
              <a:latin typeface="Arial Black" panose="020B0A04020102020204" pitchFamily="34" charset="0"/>
            </a:endParaRPr>
          </a:p>
          <a:p>
            <a:pPr algn="ctr"/>
            <a:endParaRPr lang="lv-LV" sz="1600" dirty="0">
              <a:latin typeface="Arial Black" panose="020B0A04020102020204" pitchFamily="34" charset="0"/>
            </a:endParaRPr>
          </a:p>
          <a:p>
            <a:pPr algn="ctr"/>
            <a:endParaRPr lang="lv-LV" sz="1600" dirty="0">
              <a:latin typeface="Arial Black" panose="020B0A04020102020204" pitchFamily="34" charset="0"/>
            </a:endParaRPr>
          </a:p>
          <a:p>
            <a:pPr algn="ctr"/>
            <a:endParaRPr lang="lv-LV" sz="1600" dirty="0">
              <a:latin typeface="Arial Black" panose="020B0A04020102020204" pitchFamily="34" charset="0"/>
            </a:endParaRPr>
          </a:p>
          <a:p>
            <a:pPr algn="ctr"/>
            <a:endParaRPr lang="lv-LV" sz="1600" dirty="0">
              <a:latin typeface="Arial Black" panose="020B0A04020102020204" pitchFamily="34" charset="0"/>
            </a:endParaRPr>
          </a:p>
          <a:p>
            <a:pPr algn="ctr"/>
            <a:endParaRPr lang="es-ES" sz="1600" dirty="0">
              <a:latin typeface="Arial Black" panose="020B0A04020102020204" pitchFamily="34" charset="0"/>
            </a:endParaRPr>
          </a:p>
          <a:p>
            <a:pPr algn="ctr"/>
            <a:endParaRPr lang="lv-LV" sz="1600" dirty="0">
              <a:latin typeface="Arial Black" panose="020B0A04020102020204" pitchFamily="34" charset="0"/>
            </a:endParaRPr>
          </a:p>
          <a:p>
            <a:pPr algn="ctr"/>
            <a:endParaRPr lang="lv-LV" sz="1600" dirty="0">
              <a:latin typeface="Arial Black" panose="020B0A04020102020204" pitchFamily="34" charset="0"/>
            </a:endParaRPr>
          </a:p>
          <a:p>
            <a:pPr algn="ctr"/>
            <a:endParaRPr lang="lv-LV" sz="1600" dirty="0">
              <a:latin typeface="Arial Black" panose="020B0A04020102020204" pitchFamily="34" charset="0"/>
            </a:endParaRPr>
          </a:p>
          <a:p>
            <a:pPr algn="ctr"/>
            <a:endParaRPr lang="es-ES" sz="1600" dirty="0">
              <a:latin typeface="Arial Black" panose="020B0A04020102020204" pitchFamily="34" charset="0"/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2214693" y="509329"/>
            <a:ext cx="27180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>
                <a:latin typeface="Arial Black" panose="020B0A04020102020204" pitchFamily="34" charset="0"/>
              </a:rPr>
              <a:t>Country:</a:t>
            </a:r>
            <a:r>
              <a:rPr lang="lv-LV" sz="1600" dirty="0">
                <a:latin typeface="Arial Black" panose="020B0A04020102020204" pitchFamily="34" charset="0"/>
              </a:rPr>
              <a:t> </a:t>
            </a:r>
            <a:r>
              <a:rPr lang="lv-LV" sz="1600" dirty="0" err="1">
                <a:latin typeface="Arial Black" panose="020B0A04020102020204" pitchFamily="34" charset="0"/>
              </a:rPr>
              <a:t>Latvia</a:t>
            </a:r>
            <a:endParaRPr lang="es-ES" sz="1600" dirty="0">
              <a:latin typeface="Arial Black" panose="020B0A04020102020204" pitchFamily="34" charset="0"/>
            </a:endParaRPr>
          </a:p>
        </p:txBody>
      </p:sp>
      <p:graphicFrame>
        <p:nvGraphicFramePr>
          <p:cNvPr id="5" name="Tabula 4">
            <a:extLst>
              <a:ext uri="{FF2B5EF4-FFF2-40B4-BE49-F238E27FC236}">
                <a16:creationId xmlns:a16="http://schemas.microsoft.com/office/drawing/2014/main" id="{E34A6FDE-3A36-45B5-9042-E7A58C0CAF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7138194"/>
              </p:ext>
            </p:extLst>
          </p:nvPr>
        </p:nvGraphicFramePr>
        <p:xfrm>
          <a:off x="347345" y="1483744"/>
          <a:ext cx="8131425" cy="5030865"/>
        </p:xfrm>
        <a:graphic>
          <a:graphicData uri="http://schemas.openxmlformats.org/drawingml/2006/table">
            <a:tbl>
              <a:tblPr/>
              <a:tblGrid>
                <a:gridCol w="1666843">
                  <a:extLst>
                    <a:ext uri="{9D8B030D-6E8A-4147-A177-3AD203B41FA5}">
                      <a16:colId xmlns:a16="http://schemas.microsoft.com/office/drawing/2014/main" val="2747250851"/>
                    </a:ext>
                  </a:extLst>
                </a:gridCol>
                <a:gridCol w="1412430">
                  <a:extLst>
                    <a:ext uri="{9D8B030D-6E8A-4147-A177-3AD203B41FA5}">
                      <a16:colId xmlns:a16="http://schemas.microsoft.com/office/drawing/2014/main" val="2698250575"/>
                    </a:ext>
                  </a:extLst>
                </a:gridCol>
                <a:gridCol w="2394989">
                  <a:extLst>
                    <a:ext uri="{9D8B030D-6E8A-4147-A177-3AD203B41FA5}">
                      <a16:colId xmlns:a16="http://schemas.microsoft.com/office/drawing/2014/main" val="2133916431"/>
                    </a:ext>
                  </a:extLst>
                </a:gridCol>
                <a:gridCol w="1447522">
                  <a:extLst>
                    <a:ext uri="{9D8B030D-6E8A-4147-A177-3AD203B41FA5}">
                      <a16:colId xmlns:a16="http://schemas.microsoft.com/office/drawing/2014/main" val="3780458628"/>
                    </a:ext>
                  </a:extLst>
                </a:gridCol>
                <a:gridCol w="1209641">
                  <a:extLst>
                    <a:ext uri="{9D8B030D-6E8A-4147-A177-3AD203B41FA5}">
                      <a16:colId xmlns:a16="http://schemas.microsoft.com/office/drawing/2014/main" val="1916368676"/>
                    </a:ext>
                  </a:extLst>
                </a:gridCol>
              </a:tblGrid>
              <a:tr h="990250">
                <a:tc>
                  <a:txBody>
                    <a:bodyPr/>
                    <a:lstStyle/>
                    <a:p>
                      <a:pPr algn="l" fontAlgn="b"/>
                      <a:r>
                        <a:rPr lang="lv-LV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AEGIS </a:t>
                      </a:r>
                      <a:r>
                        <a:rPr lang="lv-LV" sz="16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candidate</a:t>
                      </a:r>
                      <a:endParaRPr lang="lv-LV" sz="16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6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Accession</a:t>
                      </a:r>
                      <a:r>
                        <a:rPr lang="lv-LV" sz="1600" b="1" i="0" u="none" strike="noStrike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lv-LV" sz="16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number</a:t>
                      </a:r>
                      <a:r>
                        <a:rPr lang="lv-LV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VIVC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6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Species</a:t>
                      </a:r>
                      <a:endParaRPr lang="lv-LV" sz="16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6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Genetic</a:t>
                      </a:r>
                      <a:r>
                        <a:rPr lang="lv-LV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lv-LV" sz="16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analyses</a:t>
                      </a:r>
                      <a:r>
                        <a:rPr lang="lv-LV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6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Protected</a:t>
                      </a:r>
                      <a:r>
                        <a:rPr lang="lv-LV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lv-LV" sz="16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</a:t>
                      </a:r>
                      <a:r>
                        <a:rPr lang="lv-LV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lv-LV" sz="16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Latvia</a:t>
                      </a:r>
                      <a:r>
                        <a:rPr lang="lv-LV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3716736"/>
                  </a:ext>
                </a:extLst>
              </a:tr>
              <a:tr h="359558">
                <a:tc>
                  <a:txBody>
                    <a:bodyPr/>
                    <a:lstStyle/>
                    <a:p>
                      <a:pPr algn="l" fontAlgn="b"/>
                      <a:r>
                        <a:rPr lang="lv-LV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Spulga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23376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Vitis</a:t>
                      </a:r>
                      <a:r>
                        <a:rPr lang="lv-LV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lv-LV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interspecific</a:t>
                      </a:r>
                      <a:r>
                        <a:rPr lang="lv-LV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lv-LV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crossing</a:t>
                      </a:r>
                      <a:endParaRPr lang="lv-LV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8087172"/>
                  </a:ext>
                </a:extLst>
              </a:tr>
              <a:tr h="377239">
                <a:tc>
                  <a:txBody>
                    <a:bodyPr/>
                    <a:lstStyle/>
                    <a:p>
                      <a:pPr algn="l" fontAlgn="b"/>
                      <a:r>
                        <a:rPr lang="lv-LV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Guna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22882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Vitis</a:t>
                      </a:r>
                      <a:r>
                        <a:rPr lang="lv-LV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lv-LV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interspecific</a:t>
                      </a:r>
                      <a:r>
                        <a:rPr lang="lv-LV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lv-LV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crossing</a:t>
                      </a:r>
                      <a:endParaRPr lang="lv-LV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7461518"/>
                  </a:ext>
                </a:extLst>
              </a:tr>
              <a:tr h="348945">
                <a:tc>
                  <a:txBody>
                    <a:bodyPr/>
                    <a:lstStyle/>
                    <a:p>
                      <a:pPr algn="l" fontAlgn="b"/>
                      <a:r>
                        <a:rPr lang="lv-LV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Zilga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22255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Vitis</a:t>
                      </a:r>
                      <a:r>
                        <a:rPr lang="lv-LV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lv-LV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interspecific</a:t>
                      </a:r>
                      <a:r>
                        <a:rPr lang="lv-LV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lv-LV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crossing</a:t>
                      </a:r>
                      <a:endParaRPr lang="lv-LV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9024303"/>
                  </a:ext>
                </a:extLst>
              </a:tr>
              <a:tr h="339515">
                <a:tc>
                  <a:txBody>
                    <a:bodyPr/>
                    <a:lstStyle/>
                    <a:p>
                      <a:pPr algn="l" fontAlgn="b"/>
                      <a:r>
                        <a:rPr lang="lv-LV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Supaga</a:t>
                      </a:r>
                      <a:endParaRPr lang="lv-LV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22881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Vitis</a:t>
                      </a:r>
                      <a:r>
                        <a:rPr lang="lv-LV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lv-LV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interspecific</a:t>
                      </a:r>
                      <a:r>
                        <a:rPr lang="lv-LV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lv-LV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crossing</a:t>
                      </a:r>
                      <a:endParaRPr lang="lv-LV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6810733"/>
                  </a:ext>
                </a:extLst>
              </a:tr>
              <a:tr h="358377">
                <a:tc>
                  <a:txBody>
                    <a:bodyPr/>
                    <a:lstStyle/>
                    <a:p>
                      <a:pPr algn="l" fontAlgn="b"/>
                      <a:r>
                        <a:rPr lang="lv-LV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Sukribe</a:t>
                      </a:r>
                      <a:endParaRPr lang="lv-LV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22253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Vitis</a:t>
                      </a:r>
                      <a:r>
                        <a:rPr lang="lv-LV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lv-LV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interspecific</a:t>
                      </a:r>
                      <a:r>
                        <a:rPr lang="lv-LV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lv-LV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crossing</a:t>
                      </a:r>
                      <a:endParaRPr lang="lv-LV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7967969"/>
                  </a:ext>
                </a:extLst>
              </a:tr>
              <a:tr h="330084">
                <a:tc>
                  <a:txBody>
                    <a:bodyPr/>
                    <a:lstStyle/>
                    <a:p>
                      <a:pPr algn="l" fontAlgn="b"/>
                      <a:r>
                        <a:rPr lang="lv-LV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Veina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23253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</a:t>
                      </a:r>
                      <a:r>
                        <a:rPr lang="lv-LV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information</a:t>
                      </a:r>
                      <a:endParaRPr lang="lv-LV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5560148"/>
                  </a:ext>
                </a:extLst>
              </a:tr>
              <a:tr h="330302">
                <a:tc>
                  <a:txBody>
                    <a:bodyPr/>
                    <a:lstStyle/>
                    <a:p>
                      <a:pPr algn="l" fontAlgn="b"/>
                      <a:r>
                        <a:rPr lang="lv-LV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Veldze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22254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Vitis</a:t>
                      </a:r>
                      <a:r>
                        <a:rPr lang="lv-LV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lv-LV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interspecific</a:t>
                      </a:r>
                      <a:r>
                        <a:rPr lang="lv-LV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lv-LV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crossing</a:t>
                      </a:r>
                      <a:endParaRPr lang="lv-LV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0895635"/>
                  </a:ext>
                </a:extLst>
              </a:tr>
              <a:tr h="319319">
                <a:tc>
                  <a:txBody>
                    <a:bodyPr/>
                    <a:lstStyle/>
                    <a:p>
                      <a:pPr algn="l" fontAlgn="b"/>
                      <a:r>
                        <a:rPr lang="lv-LV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Ciravas</a:t>
                      </a:r>
                      <a:r>
                        <a:rPr lang="lv-LV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Agra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23370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Vitis</a:t>
                      </a:r>
                      <a:r>
                        <a:rPr lang="lv-LV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lv-LV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interspecific</a:t>
                      </a:r>
                      <a:r>
                        <a:rPr lang="lv-LV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lv-LV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crossing</a:t>
                      </a:r>
                      <a:endParaRPr lang="lv-LV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7862282"/>
                  </a:ext>
                </a:extLst>
              </a:tr>
              <a:tr h="319319">
                <a:tc>
                  <a:txBody>
                    <a:bodyPr/>
                    <a:lstStyle/>
                    <a:p>
                      <a:pPr algn="l" fontAlgn="b"/>
                      <a:r>
                        <a:rPr lang="lv-LV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Silva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23229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Vitis</a:t>
                      </a:r>
                      <a:r>
                        <a:rPr lang="lv-LV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lv-LV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interspecific</a:t>
                      </a:r>
                      <a:r>
                        <a:rPr lang="lv-LV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lv-LV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crossing</a:t>
                      </a:r>
                      <a:endParaRPr lang="lv-LV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8471520"/>
                  </a:ext>
                </a:extLst>
              </a:tr>
              <a:tr h="319319">
                <a:tc>
                  <a:txBody>
                    <a:bodyPr/>
                    <a:lstStyle/>
                    <a:p>
                      <a:pPr algn="l" fontAlgn="b"/>
                      <a:r>
                        <a:rPr lang="lv-LV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Liepajas</a:t>
                      </a:r>
                      <a:r>
                        <a:rPr lang="lv-LV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Agra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23373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Vitis</a:t>
                      </a:r>
                      <a:r>
                        <a:rPr lang="lv-LV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lv-LV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interspecific</a:t>
                      </a:r>
                      <a:r>
                        <a:rPr lang="lv-LV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lv-LV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crossing</a:t>
                      </a:r>
                      <a:endParaRPr lang="lv-LV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1199328"/>
                  </a:ext>
                </a:extLst>
              </a:tr>
              <a:tr h="319319">
                <a:tc>
                  <a:txBody>
                    <a:bodyPr/>
                    <a:lstStyle/>
                    <a:p>
                      <a:pPr algn="l" fontAlgn="b"/>
                      <a:r>
                        <a:rPr lang="lv-LV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Liepajas</a:t>
                      </a:r>
                      <a:r>
                        <a:rPr lang="lv-LV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Dzintars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23227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Vitis</a:t>
                      </a:r>
                      <a:r>
                        <a:rPr lang="lv-LV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lv-LV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interspecific</a:t>
                      </a:r>
                      <a:r>
                        <a:rPr lang="lv-LV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lv-LV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crossing</a:t>
                      </a:r>
                      <a:endParaRPr lang="lv-LV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3764588"/>
                  </a:ext>
                </a:extLst>
              </a:tr>
              <a:tr h="319319">
                <a:tc>
                  <a:txBody>
                    <a:bodyPr/>
                    <a:lstStyle/>
                    <a:p>
                      <a:pPr algn="l" fontAlgn="b"/>
                      <a:r>
                        <a:rPr lang="lv-LV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Dovga</a:t>
                      </a:r>
                      <a:endParaRPr lang="lv-LV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23563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Vitis</a:t>
                      </a:r>
                      <a:r>
                        <a:rPr lang="lv-LV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lv-LV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interspecific</a:t>
                      </a:r>
                      <a:r>
                        <a:rPr lang="lv-LV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lv-LV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crossing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89402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858386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5 CuadroTexto"/>
          <p:cNvSpPr txBox="1"/>
          <p:nvPr/>
        </p:nvSpPr>
        <p:spPr>
          <a:xfrm>
            <a:off x="6560913" y="343392"/>
            <a:ext cx="2131673" cy="430887"/>
          </a:xfrm>
          <a:prstGeom prst="rect">
            <a:avLst/>
          </a:prstGeom>
          <a:noFill/>
        </p:spPr>
        <p:txBody>
          <a:bodyPr wrap="none" lIns="0" tIns="0" rIns="0" bIns="0" rtlCol="0" anchor="ctr" anchorCtr="1">
            <a:spAutoFit/>
          </a:bodyPr>
          <a:lstStyle/>
          <a:p>
            <a:pPr algn="r"/>
            <a:r>
              <a:rPr lang="es-ES" sz="2800" dirty="0">
                <a:ln>
                  <a:solidFill>
                    <a:schemeClr val="accent1">
                      <a:shade val="95000"/>
                      <a:satMod val="105000"/>
                    </a:schemeClr>
                  </a:solidFill>
                </a:ln>
                <a:solidFill>
                  <a:srgbClr val="85A7D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AEG-VIT-IS</a:t>
            </a:r>
            <a:endParaRPr lang="es-ES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Cn BT" pitchFamily="34" charset="0"/>
            </a:endParaRPr>
          </a:p>
        </p:txBody>
      </p:sp>
      <p:pic>
        <p:nvPicPr>
          <p:cNvPr id="7" name="Picture 0" descr="ECPGRtext_black.tif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227" y="150258"/>
            <a:ext cx="884229" cy="817157"/>
          </a:xfrm>
          <a:prstGeom prst="rect">
            <a:avLst/>
          </a:prstGeom>
        </p:spPr>
      </p:pic>
      <p:sp>
        <p:nvSpPr>
          <p:cNvPr id="14" name="CuadroTexto 13"/>
          <p:cNvSpPr txBox="1"/>
          <p:nvPr/>
        </p:nvSpPr>
        <p:spPr>
          <a:xfrm>
            <a:off x="741065" y="781624"/>
            <a:ext cx="8221211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>
                <a:latin typeface="Arial Black" panose="020B0A04020102020204" pitchFamily="34" charset="0"/>
              </a:rPr>
              <a:t>Comments</a:t>
            </a:r>
            <a:endParaRPr lang="lv-LV" sz="1800" spc="15" dirty="0">
              <a:solidFill>
                <a:srgbClr val="222222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endParaRPr lang="lv-LV" spc="15" dirty="0">
              <a:solidFill>
                <a:srgbClr val="222222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r>
              <a:rPr lang="lv-LV" sz="1800" spc="15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Varieties</a:t>
            </a:r>
            <a:r>
              <a:rPr lang="lv-LV" sz="1800" spc="15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Spulga, Guna, Zilga, </a:t>
            </a:r>
            <a:r>
              <a:rPr lang="lv-LV" sz="1800" spc="15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Supaga</a:t>
            </a:r>
            <a:r>
              <a:rPr lang="lv-LV" sz="1800" spc="15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lv-LV" sz="1800" spc="15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Sukribe</a:t>
            </a:r>
            <a:r>
              <a:rPr lang="lv-LV" sz="1800" spc="15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Veina, Veldze </a:t>
            </a:r>
            <a:r>
              <a:rPr lang="lv-LV" spc="15" dirty="0" err="1">
                <a:solidFill>
                  <a:srgbClr val="2222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are</a:t>
            </a:r>
            <a:r>
              <a:rPr lang="lv-LV" sz="1800" spc="15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lv-LV" sz="1800" spc="15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old</a:t>
            </a:r>
            <a:r>
              <a:rPr lang="lv-LV" sz="1800" spc="15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lv-LV" sz="1800" spc="15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bred</a:t>
            </a:r>
            <a:r>
              <a:rPr lang="lv-LV" sz="1800" spc="15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lv-LV" sz="1800" spc="15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created</a:t>
            </a:r>
            <a:r>
              <a:rPr lang="lv-LV" sz="1800" spc="15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lv-LV" sz="1800" spc="15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by</a:t>
            </a:r>
            <a:r>
              <a:rPr lang="lv-LV" sz="1800" spc="15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Pauls </a:t>
            </a:r>
            <a:r>
              <a:rPr lang="lv-LV" sz="1800" spc="15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Sukatnieks</a:t>
            </a:r>
            <a:r>
              <a:rPr lang="lv-LV" sz="1800" spc="15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As </a:t>
            </a:r>
            <a:r>
              <a:rPr lang="lv-LV" sz="1800" spc="15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these</a:t>
            </a:r>
            <a:r>
              <a:rPr lang="lv-LV" sz="1800" spc="15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lv-LV" sz="1800" spc="15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varieties</a:t>
            </a:r>
            <a:r>
              <a:rPr lang="lv-LV" sz="1800" spc="15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lv-LV" sz="1800" spc="15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are</a:t>
            </a:r>
            <a:r>
              <a:rPr lang="lv-LV" sz="1800" spc="15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lv-LV" sz="1800" spc="15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crossings</a:t>
            </a:r>
            <a:r>
              <a:rPr lang="lv-LV" sz="1800" spc="15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lv-LV" sz="1800" spc="15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with</a:t>
            </a:r>
            <a:r>
              <a:rPr lang="lv-LV" sz="1800" spc="15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lv-LV" sz="1800" spc="15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including</a:t>
            </a:r>
            <a:r>
              <a:rPr lang="lv-LV" spc="15" dirty="0">
                <a:solidFill>
                  <a:srgbClr val="2222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lv-LV" sz="1800" i="1" spc="15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Vitis</a:t>
            </a:r>
            <a:r>
              <a:rPr lang="lv-LV" sz="1800" i="1" spc="15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lv-LV" sz="1800" i="1" spc="15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labrusca</a:t>
            </a:r>
            <a:r>
              <a:rPr lang="lv-LV" sz="1800" spc="15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lv-LV" sz="1800" spc="15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they</a:t>
            </a:r>
            <a:r>
              <a:rPr lang="lv-LV" sz="1800" spc="15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lv-LV" sz="1800" spc="15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are</a:t>
            </a:r>
            <a:r>
              <a:rPr lang="lv-LV" sz="1800" spc="15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lv-LV" sz="1800" spc="15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winterhardy</a:t>
            </a:r>
            <a:r>
              <a:rPr lang="lv-LV" sz="1800" spc="15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lv-LV" sz="1800" spc="15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and</a:t>
            </a:r>
            <a:r>
              <a:rPr lang="lv-LV" sz="1800" spc="15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lv-LV" sz="1800" spc="15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distributed</a:t>
            </a:r>
            <a:r>
              <a:rPr lang="lv-LV" sz="1800" spc="15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lv-LV" sz="1800" spc="15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</a:t>
            </a:r>
            <a:r>
              <a:rPr lang="lv-LV" sz="1800" spc="15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lv-LV" sz="1800" spc="15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</a:t>
            </a:r>
            <a:r>
              <a:rPr lang="lv-LV" sz="1800" spc="15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lv-LV" sz="1800" spc="15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Northern</a:t>
            </a:r>
            <a:r>
              <a:rPr lang="lv-LV" sz="1800" spc="15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lv-LV" sz="1800" spc="15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regions</a:t>
            </a:r>
            <a:r>
              <a:rPr lang="lv-LV" sz="1800" spc="15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lv-LV" sz="1800" spc="15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Estonia</a:t>
            </a:r>
            <a:r>
              <a:rPr lang="lv-LV" sz="1800" spc="15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lv-LV" sz="1800" spc="15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Finland</a:t>
            </a:r>
            <a:r>
              <a:rPr lang="lv-LV" sz="1800" spc="15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lv-LV" sz="1800" spc="15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and</a:t>
            </a:r>
            <a:r>
              <a:rPr lang="lv-LV" sz="1800" spc="15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lv-LV" sz="1800" spc="15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</a:t>
            </a:r>
            <a:r>
              <a:rPr lang="lv-LV" sz="1800" spc="15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lv-LV" spc="15" dirty="0" err="1">
                <a:solidFill>
                  <a:srgbClr val="2222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</a:t>
            </a:r>
            <a:r>
              <a:rPr lang="lv-LV" sz="1800" spc="15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orth</a:t>
            </a:r>
            <a:r>
              <a:rPr lang="lv-LV" sz="1800" spc="15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lv-LV" sz="1800" spc="15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of</a:t>
            </a:r>
            <a:r>
              <a:rPr lang="lv-LV" sz="1800" spc="15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USA.</a:t>
            </a:r>
          </a:p>
          <a:p>
            <a:pPr algn="just"/>
            <a:endParaRPr lang="lv-LV" spc="15" dirty="0">
              <a:solidFill>
                <a:srgbClr val="222222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r>
              <a:rPr lang="lv-LV" sz="1800" spc="15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Ciravas</a:t>
            </a:r>
            <a:r>
              <a:rPr lang="lv-LV" sz="1800" spc="15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Agra, Silva, </a:t>
            </a:r>
            <a:r>
              <a:rPr lang="lv-LV" sz="1800" spc="15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Liepajas</a:t>
            </a:r>
            <a:r>
              <a:rPr lang="lv-LV" sz="1800" spc="15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Agra, </a:t>
            </a:r>
            <a:r>
              <a:rPr lang="lv-LV" sz="1800" spc="15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Liepajas</a:t>
            </a:r>
            <a:r>
              <a:rPr lang="lv-LV" sz="1800" spc="15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Dzintars </a:t>
            </a:r>
            <a:r>
              <a:rPr lang="lv-LV" sz="1800" spc="15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and</a:t>
            </a:r>
            <a:r>
              <a:rPr lang="lv-LV" sz="1800" spc="15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lv-LV" sz="1800" spc="15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Dovga</a:t>
            </a:r>
            <a:r>
              <a:rPr lang="lv-LV" sz="1800" spc="15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lv-LV" sz="1800" spc="15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are</a:t>
            </a:r>
            <a:r>
              <a:rPr lang="en-US" sz="1800" spc="15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lv-LV" sz="1800" spc="15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new</a:t>
            </a:r>
            <a:r>
              <a:rPr lang="lv-LV" sz="1800" spc="15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lv-LV" sz="1800" spc="15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varieties</a:t>
            </a:r>
            <a:r>
              <a:rPr lang="en-US" sz="1800" spc="15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lv-LV" sz="1800" spc="15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created</a:t>
            </a:r>
            <a:r>
              <a:rPr lang="lv-LV" sz="1800" spc="15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lv-LV" sz="1800" spc="15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by</a:t>
            </a:r>
            <a:r>
              <a:rPr lang="lv-LV" sz="1800" spc="15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lv-LV" sz="1800" spc="15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breeder</a:t>
            </a:r>
            <a:r>
              <a:rPr lang="lv-LV" sz="1800" spc="15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Gunvaldis </a:t>
            </a:r>
            <a:r>
              <a:rPr lang="lv-LV" sz="1800" spc="15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Vesmins</a:t>
            </a:r>
            <a:r>
              <a:rPr lang="lv-LV" sz="1800" spc="15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lv-LV" sz="1800" spc="15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where</a:t>
            </a:r>
            <a:r>
              <a:rPr lang="lv-LV" sz="1800" spc="15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i="1" spc="15" dirty="0">
                <a:solidFill>
                  <a:srgbClr val="2222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Vitis vinifera</a:t>
            </a:r>
            <a:r>
              <a:rPr lang="lv-LV" i="1" spc="15" dirty="0">
                <a:solidFill>
                  <a:srgbClr val="2222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lv-LV" spc="15" dirty="0" err="1">
                <a:solidFill>
                  <a:srgbClr val="2222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is</a:t>
            </a:r>
            <a:r>
              <a:rPr lang="lv-LV" spc="15" dirty="0">
                <a:solidFill>
                  <a:srgbClr val="2222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lv-LV" spc="15" dirty="0" err="1">
                <a:solidFill>
                  <a:srgbClr val="2222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one</a:t>
            </a:r>
            <a:r>
              <a:rPr lang="lv-LV" spc="15" dirty="0">
                <a:solidFill>
                  <a:srgbClr val="2222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lv-LV" sz="1800" spc="15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of</a:t>
            </a:r>
            <a:r>
              <a:rPr lang="lv-LV" sz="1800" spc="15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lv-LV" sz="1800" spc="15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</a:t>
            </a:r>
            <a:r>
              <a:rPr lang="lv-LV" sz="1800" spc="15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lv-LV" sz="1800" spc="15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parents</a:t>
            </a:r>
            <a:r>
              <a:rPr lang="en-US" sz="1800" spc="15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r>
              <a:rPr lang="lv-LV" sz="1800" spc="15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spc="15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They are also bred with an emphasis on winter hardiness, but </a:t>
            </a:r>
            <a:r>
              <a:rPr lang="lv-LV" sz="1800" spc="15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</a:t>
            </a:r>
            <a:r>
              <a:rPr lang="lv-LV" sz="1800" spc="15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pc="15" dirty="0">
                <a:solidFill>
                  <a:srgbClr val="2222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attention </a:t>
            </a:r>
            <a:r>
              <a:rPr lang="lv-LV" spc="15" dirty="0" err="1">
                <a:solidFill>
                  <a:srgbClr val="2222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is</a:t>
            </a:r>
            <a:r>
              <a:rPr lang="lv-LV" spc="15" dirty="0">
                <a:solidFill>
                  <a:srgbClr val="2222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spc="15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also </a:t>
            </a:r>
            <a:r>
              <a:rPr lang="lv-LV" spc="15" dirty="0" err="1">
                <a:solidFill>
                  <a:srgbClr val="2222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focused</a:t>
            </a:r>
            <a:r>
              <a:rPr lang="en-US" spc="15" dirty="0">
                <a:solidFill>
                  <a:srgbClr val="2222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spc="15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more </a:t>
            </a:r>
            <a:r>
              <a:rPr lang="lv-LV" sz="1800" spc="15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on</a:t>
            </a:r>
            <a:r>
              <a:rPr lang="en-US" sz="1800" spc="15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taste.</a:t>
            </a:r>
            <a:endParaRPr lang="lv-LV" sz="1800" spc="15" dirty="0">
              <a:solidFill>
                <a:srgbClr val="222222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endParaRPr lang="lv-LV" spc="15" dirty="0">
              <a:solidFill>
                <a:srgbClr val="222222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endParaRPr lang="lv-LV" sz="1800" spc="15" dirty="0">
              <a:solidFill>
                <a:srgbClr val="222222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endParaRPr lang="lv-LV" spc="15" dirty="0">
              <a:solidFill>
                <a:srgbClr val="222222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endParaRPr lang="lv-LV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lv-LV" sz="1600" dirty="0">
              <a:latin typeface="Arial Black" panose="020B0A04020102020204" pitchFamily="34" charset="0"/>
            </a:endParaRPr>
          </a:p>
          <a:p>
            <a:pPr algn="ctr"/>
            <a:endParaRPr lang="lv-LV" sz="1600" dirty="0">
              <a:latin typeface="Arial Black" panose="020B0A04020102020204" pitchFamily="34" charset="0"/>
            </a:endParaRPr>
          </a:p>
          <a:p>
            <a:pPr algn="ctr"/>
            <a:endParaRPr lang="es-ES" sz="1600" dirty="0">
              <a:latin typeface="Arial Black" panose="020B0A04020102020204" pitchFamily="34" charset="0"/>
            </a:endParaRPr>
          </a:p>
          <a:p>
            <a:pPr lvl="0" algn="ctr"/>
            <a:endParaRPr lang="es-ES" sz="1600" i="1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pic>
        <p:nvPicPr>
          <p:cNvPr id="3" name="Attēls 2">
            <a:extLst>
              <a:ext uri="{FF2B5EF4-FFF2-40B4-BE49-F238E27FC236}">
                <a16:creationId xmlns:a16="http://schemas.microsoft.com/office/drawing/2014/main" id="{5E12A018-C8F9-45A1-93CC-734203FFC7E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54070" y="4388037"/>
            <a:ext cx="2515734" cy="188680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BA2A7DD-8F42-4FEC-926E-CB0F4247BC69}"/>
              </a:ext>
            </a:extLst>
          </p:cNvPr>
          <p:cNvSpPr txBox="1"/>
          <p:nvPr/>
        </p:nvSpPr>
        <p:spPr>
          <a:xfrm>
            <a:off x="568535" y="6176184"/>
            <a:ext cx="13457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dirty="0" err="1">
                <a:solidFill>
                  <a:schemeClr val="bg1"/>
                </a:solidFill>
                <a:latin typeface="Arial Black" panose="020B0A04020102020204" pitchFamily="34" charset="0"/>
              </a:rPr>
              <a:t>Sukribe</a:t>
            </a:r>
            <a:endParaRPr lang="lv-LV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CC20292-3CF2-4028-B5F5-E94A40DAFBEC}"/>
              </a:ext>
            </a:extLst>
          </p:cNvPr>
          <p:cNvSpPr txBox="1"/>
          <p:nvPr/>
        </p:nvSpPr>
        <p:spPr>
          <a:xfrm>
            <a:off x="2673165" y="6219973"/>
            <a:ext cx="10598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dirty="0">
                <a:solidFill>
                  <a:schemeClr val="bg1"/>
                </a:solidFill>
                <a:latin typeface="Arial Black" panose="020B0A04020102020204" pitchFamily="34" charset="0"/>
              </a:rPr>
              <a:t>Guna</a:t>
            </a:r>
          </a:p>
        </p:txBody>
      </p:sp>
      <p:pic>
        <p:nvPicPr>
          <p:cNvPr id="9" name="Attēls 8">
            <a:extLst>
              <a:ext uri="{FF2B5EF4-FFF2-40B4-BE49-F238E27FC236}">
                <a16:creationId xmlns:a16="http://schemas.microsoft.com/office/drawing/2014/main" id="{B7AD30CE-2BC8-4FF5-9AB9-9270CE666C6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696148" y="4420878"/>
            <a:ext cx="2428159" cy="182111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3D8888A-AB79-407C-B2CF-1D370AB47A16}"/>
              </a:ext>
            </a:extLst>
          </p:cNvPr>
          <p:cNvSpPr txBox="1"/>
          <p:nvPr/>
        </p:nvSpPr>
        <p:spPr>
          <a:xfrm>
            <a:off x="7626749" y="5942974"/>
            <a:ext cx="16867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dirty="0">
                <a:solidFill>
                  <a:schemeClr val="bg1"/>
                </a:solidFill>
                <a:latin typeface="Arial Black" panose="020B0A04020102020204" pitchFamily="34" charset="0"/>
              </a:rPr>
              <a:t>Cīravas Agra</a:t>
            </a:r>
          </a:p>
        </p:txBody>
      </p:sp>
      <p:pic>
        <p:nvPicPr>
          <p:cNvPr id="17" name="Attēls 16">
            <a:extLst>
              <a:ext uri="{FF2B5EF4-FFF2-40B4-BE49-F238E27FC236}">
                <a16:creationId xmlns:a16="http://schemas.microsoft.com/office/drawing/2014/main" id="{D801446D-9DA5-4D6A-AA1E-AA9C0436676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571984" y="4372288"/>
            <a:ext cx="2471946" cy="185396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BA1F9CA4-ABAC-4D02-8950-23DDF01CCC40}"/>
              </a:ext>
            </a:extLst>
          </p:cNvPr>
          <p:cNvSpPr txBox="1"/>
          <p:nvPr/>
        </p:nvSpPr>
        <p:spPr>
          <a:xfrm>
            <a:off x="4915035" y="6194542"/>
            <a:ext cx="15919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dirty="0">
                <a:solidFill>
                  <a:schemeClr val="bg1"/>
                </a:solidFill>
                <a:latin typeface="Arial Black" panose="020B0A04020102020204" pitchFamily="34" charset="0"/>
              </a:rPr>
              <a:t>Spulga</a:t>
            </a:r>
          </a:p>
        </p:txBody>
      </p:sp>
      <p:pic>
        <p:nvPicPr>
          <p:cNvPr id="21" name="Attēls 20">
            <a:extLst>
              <a:ext uri="{FF2B5EF4-FFF2-40B4-BE49-F238E27FC236}">
                <a16:creationId xmlns:a16="http://schemas.microsoft.com/office/drawing/2014/main" id="{71655F89-F94A-4A1C-A148-5F36D89E0211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400492" y="4363035"/>
            <a:ext cx="2471948" cy="1853961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36CA614-2D90-481E-9307-141499713AE7}"/>
              </a:ext>
            </a:extLst>
          </p:cNvPr>
          <p:cNvSpPr txBox="1"/>
          <p:nvPr/>
        </p:nvSpPr>
        <p:spPr>
          <a:xfrm>
            <a:off x="2872595" y="6176184"/>
            <a:ext cx="11220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dirty="0">
                <a:solidFill>
                  <a:schemeClr val="bg1"/>
                </a:solidFill>
                <a:latin typeface="Arial Black" panose="020B0A04020102020204" pitchFamily="34" charset="0"/>
              </a:rPr>
              <a:t>Veldze</a:t>
            </a:r>
          </a:p>
        </p:txBody>
      </p:sp>
    </p:spTree>
    <p:extLst>
      <p:ext uri="{BB962C8B-B14F-4D97-AF65-F5344CB8AC3E}">
        <p14:creationId xmlns:p14="http://schemas.microsoft.com/office/powerpoint/2010/main" val="3429239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5 CuadroTexto"/>
          <p:cNvSpPr txBox="1"/>
          <p:nvPr/>
        </p:nvSpPr>
        <p:spPr>
          <a:xfrm>
            <a:off x="6560913" y="343392"/>
            <a:ext cx="2131673" cy="430887"/>
          </a:xfrm>
          <a:prstGeom prst="rect">
            <a:avLst/>
          </a:prstGeom>
          <a:noFill/>
        </p:spPr>
        <p:txBody>
          <a:bodyPr wrap="none" lIns="0" tIns="0" rIns="0" bIns="0" rtlCol="0" anchor="ctr" anchorCtr="1">
            <a:spAutoFit/>
          </a:bodyPr>
          <a:lstStyle/>
          <a:p>
            <a:pPr algn="r"/>
            <a:r>
              <a:rPr lang="es-ES" sz="2800" dirty="0">
                <a:ln>
                  <a:solidFill>
                    <a:schemeClr val="accent1">
                      <a:shade val="95000"/>
                      <a:satMod val="105000"/>
                    </a:schemeClr>
                  </a:solidFill>
                </a:ln>
                <a:solidFill>
                  <a:srgbClr val="85A7D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AEG-VIT-IS</a:t>
            </a:r>
            <a:endParaRPr lang="es-ES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Cn BT" pitchFamily="34" charset="0"/>
            </a:endParaRPr>
          </a:p>
        </p:txBody>
      </p:sp>
      <p:pic>
        <p:nvPicPr>
          <p:cNvPr id="7" name="Picture 0" descr="ECPGRtext_black.tif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227" y="150258"/>
            <a:ext cx="884229" cy="817157"/>
          </a:xfrm>
          <a:prstGeom prst="rect">
            <a:avLst/>
          </a:prstGeom>
        </p:spPr>
      </p:pic>
      <p:sp>
        <p:nvSpPr>
          <p:cNvPr id="12" name="CuadroTexto 11"/>
          <p:cNvSpPr txBox="1"/>
          <p:nvPr/>
        </p:nvSpPr>
        <p:spPr>
          <a:xfrm>
            <a:off x="-187963" y="1050288"/>
            <a:ext cx="82212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atin typeface="Arial Black" panose="020B0A04020102020204" pitchFamily="34" charset="0"/>
              </a:rPr>
              <a:t>Unsolved identities</a:t>
            </a:r>
          </a:p>
        </p:txBody>
      </p:sp>
      <p:graphicFrame>
        <p:nvGraphicFramePr>
          <p:cNvPr id="2" name="Tabula 1">
            <a:extLst>
              <a:ext uri="{FF2B5EF4-FFF2-40B4-BE49-F238E27FC236}">
                <a16:creationId xmlns:a16="http://schemas.microsoft.com/office/drawing/2014/main" id="{48374B08-865A-4A2D-B553-7835BFD774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8322746"/>
              </p:ext>
            </p:extLst>
          </p:nvPr>
        </p:nvGraphicFramePr>
        <p:xfrm>
          <a:off x="983410" y="1703461"/>
          <a:ext cx="4580626" cy="180371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40101">
                  <a:extLst>
                    <a:ext uri="{9D8B030D-6E8A-4147-A177-3AD203B41FA5}">
                      <a16:colId xmlns:a16="http://schemas.microsoft.com/office/drawing/2014/main" val="1984413331"/>
                    </a:ext>
                  </a:extLst>
                </a:gridCol>
                <a:gridCol w="2140525">
                  <a:extLst>
                    <a:ext uri="{9D8B030D-6E8A-4147-A177-3AD203B41FA5}">
                      <a16:colId xmlns:a16="http://schemas.microsoft.com/office/drawing/2014/main" val="3908572047"/>
                    </a:ext>
                  </a:extLst>
                </a:gridCol>
              </a:tblGrid>
              <a:tr h="300619">
                <a:tc>
                  <a:txBody>
                    <a:bodyPr/>
                    <a:lstStyle/>
                    <a:p>
                      <a:pPr algn="l" fontAlgn="b"/>
                      <a:r>
                        <a:rPr lang="lv-LV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AEG </a:t>
                      </a:r>
                      <a:r>
                        <a:rPr lang="lv-LV" sz="16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candidate</a:t>
                      </a:r>
                      <a:endParaRPr lang="lv-LV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16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Genetic</a:t>
                      </a:r>
                      <a:r>
                        <a:rPr lang="lv-LV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lv-LV" sz="16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analyses</a:t>
                      </a:r>
                      <a:endParaRPr lang="lv-LV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5959099"/>
                  </a:ext>
                </a:extLst>
              </a:tr>
              <a:tr h="300619">
                <a:tc>
                  <a:txBody>
                    <a:bodyPr/>
                    <a:lstStyle/>
                    <a:p>
                      <a:pPr algn="l" fontAlgn="b"/>
                      <a:r>
                        <a:rPr lang="lv-LV" sz="16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Meda</a:t>
                      </a:r>
                      <a:endParaRPr lang="lv-LV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lv-LV" sz="16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7322469"/>
                  </a:ext>
                </a:extLst>
              </a:tr>
              <a:tr h="300619">
                <a:tc>
                  <a:txBody>
                    <a:bodyPr/>
                    <a:lstStyle/>
                    <a:p>
                      <a:pPr algn="l" fontAlgn="b"/>
                      <a:r>
                        <a:rPr lang="lv-LV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Lauma</a:t>
                      </a:r>
                      <a:endParaRPr lang="lv-LV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lv-LV" sz="16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2546042"/>
                  </a:ext>
                </a:extLst>
              </a:tr>
              <a:tr h="300619">
                <a:tc>
                  <a:txBody>
                    <a:bodyPr/>
                    <a:lstStyle/>
                    <a:p>
                      <a:pPr algn="l" fontAlgn="b"/>
                      <a:r>
                        <a:rPr lang="lv-LV" sz="16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Ritausma</a:t>
                      </a:r>
                      <a:endParaRPr lang="lv-LV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lv-LV" sz="16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3990130"/>
                  </a:ext>
                </a:extLst>
              </a:tr>
              <a:tr h="300619">
                <a:tc>
                  <a:txBody>
                    <a:bodyPr/>
                    <a:lstStyle/>
                    <a:p>
                      <a:pPr algn="l" fontAlgn="b"/>
                      <a:r>
                        <a:rPr lang="lv-LV" sz="16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Ciravas</a:t>
                      </a:r>
                      <a:r>
                        <a:rPr lang="lv-LV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Balta</a:t>
                      </a:r>
                      <a:endParaRPr lang="lv-LV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2580193"/>
                  </a:ext>
                </a:extLst>
              </a:tr>
              <a:tr h="300619">
                <a:tc>
                  <a:txBody>
                    <a:bodyPr/>
                    <a:lstStyle/>
                    <a:p>
                      <a:pPr algn="l" fontAlgn="b"/>
                      <a:r>
                        <a:rPr lang="lv-LV" sz="16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Ciravas</a:t>
                      </a:r>
                      <a:r>
                        <a:rPr lang="lv-LV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lv-LV" sz="16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Sarta</a:t>
                      </a:r>
                      <a:endParaRPr lang="lv-LV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lv-LV" sz="16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185351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4739237A-5466-4782-84F2-8C44173B99F9}"/>
              </a:ext>
            </a:extLst>
          </p:cNvPr>
          <p:cNvSpPr txBox="1"/>
          <p:nvPr/>
        </p:nvSpPr>
        <p:spPr>
          <a:xfrm>
            <a:off x="388191" y="4314490"/>
            <a:ext cx="8065698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lv-LV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</a:t>
            </a:r>
            <a:r>
              <a:rPr lang="en-GB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arieties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Lauma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GB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Meda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and R</a:t>
            </a:r>
            <a:r>
              <a:rPr lang="lv-LV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</a:t>
            </a:r>
            <a:r>
              <a:rPr lang="en-GB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tausma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are old varieties </a:t>
            </a:r>
            <a:r>
              <a:rPr lang="en-GB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bre</a:t>
            </a:r>
            <a:r>
              <a:rPr lang="lv-LV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 </a:t>
            </a:r>
            <a:r>
              <a:rPr lang="lv-LV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by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Pauls </a:t>
            </a:r>
            <a:r>
              <a:rPr lang="en-GB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Sukatnieks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created in Latvia, with very good winter –hardiness. The</a:t>
            </a:r>
            <a:r>
              <a:rPr lang="lv-LV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</a:t>
            </a:r>
            <a:r>
              <a:rPr lang="lv-LV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varieties are crossings </a:t>
            </a:r>
            <a:r>
              <a:rPr lang="lv-LV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with</a:t>
            </a:r>
            <a:r>
              <a:rPr lang="lv-LV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lv-LV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involving</a:t>
            </a:r>
            <a:r>
              <a:rPr lang="lv-LV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of </a:t>
            </a:r>
            <a:r>
              <a:rPr lang="en-GB" sz="1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Vitis labrusca</a:t>
            </a:r>
            <a:r>
              <a:rPr lang="lv-LV" sz="1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lv-LV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and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lv-LV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</a:t>
            </a:r>
            <a:r>
              <a:rPr lang="en-GB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uitable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for the Northern climate.</a:t>
            </a:r>
            <a:endParaRPr lang="lv-LV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r>
              <a:rPr lang="en-GB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Ciravas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Balta and </a:t>
            </a:r>
            <a:r>
              <a:rPr lang="en-GB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Ciravas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Sarta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are new varieties </a:t>
            </a:r>
            <a:r>
              <a:rPr lang="en-GB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br</a:t>
            </a:r>
            <a:r>
              <a:rPr lang="lv-LV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ed</a:t>
            </a:r>
            <a:r>
              <a:rPr lang="lv-LV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lv-LV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by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Gunvaldis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Vesmins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These are crossings with the</a:t>
            </a:r>
            <a:r>
              <a:rPr lang="lv-LV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lv-LV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involving</a:t>
            </a:r>
            <a:r>
              <a:rPr lang="lv-LV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</a:t>
            </a:r>
            <a:r>
              <a:rPr lang="lv-LV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Vitis vini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fera. They are with improved taste properties.</a:t>
            </a:r>
            <a:endParaRPr lang="lv-LV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r>
              <a:rPr lang="lv-LV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All</a:t>
            </a:r>
            <a:r>
              <a:rPr lang="lv-LV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</a:t>
            </a:r>
            <a:r>
              <a:rPr lang="en-GB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hese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varieties are not included in the Vitis International Variety </a:t>
            </a:r>
            <a:r>
              <a:rPr lang="lv-LV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</a:t>
            </a:r>
            <a:r>
              <a:rPr lang="en-GB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atalog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lv-LV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E55CD0E-C3F5-4A27-9B7D-90F37A4B4996}"/>
              </a:ext>
            </a:extLst>
          </p:cNvPr>
          <p:cNvSpPr txBox="1"/>
          <p:nvPr/>
        </p:nvSpPr>
        <p:spPr>
          <a:xfrm>
            <a:off x="155277" y="3781556"/>
            <a:ext cx="816058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dirty="0">
                <a:latin typeface="Arial Black" panose="020B0A04020102020204" pitchFamily="34" charset="0"/>
              </a:rPr>
              <a:t>Comments</a:t>
            </a:r>
          </a:p>
        </p:txBody>
      </p:sp>
      <p:pic>
        <p:nvPicPr>
          <p:cNvPr id="4" name="Attēls 3">
            <a:extLst>
              <a:ext uri="{FF2B5EF4-FFF2-40B4-BE49-F238E27FC236}">
                <a16:creationId xmlns:a16="http://schemas.microsoft.com/office/drawing/2014/main" id="{4EAFECEE-91F8-42CB-8AEE-E7505D091AB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737557" y="1628133"/>
            <a:ext cx="2946636" cy="220997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359B14D-6A2B-4774-9790-94050555DF6B}"/>
              </a:ext>
            </a:extLst>
          </p:cNvPr>
          <p:cNvSpPr txBox="1"/>
          <p:nvPr/>
        </p:nvSpPr>
        <p:spPr>
          <a:xfrm>
            <a:off x="6193766" y="3781556"/>
            <a:ext cx="1492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dirty="0">
                <a:solidFill>
                  <a:schemeClr val="bg1"/>
                </a:solidFill>
                <a:latin typeface="Arial Black" panose="020B0A04020102020204" pitchFamily="34" charset="0"/>
              </a:rPr>
              <a:t>Lauma</a:t>
            </a:r>
          </a:p>
        </p:txBody>
      </p:sp>
    </p:spTree>
    <p:extLst>
      <p:ext uri="{BB962C8B-B14F-4D97-AF65-F5344CB8AC3E}">
        <p14:creationId xmlns:p14="http://schemas.microsoft.com/office/powerpoint/2010/main" val="36101141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5 CuadroTexto"/>
          <p:cNvSpPr txBox="1"/>
          <p:nvPr/>
        </p:nvSpPr>
        <p:spPr>
          <a:xfrm>
            <a:off x="6560913" y="343392"/>
            <a:ext cx="2131673" cy="430887"/>
          </a:xfrm>
          <a:prstGeom prst="rect">
            <a:avLst/>
          </a:prstGeom>
          <a:noFill/>
        </p:spPr>
        <p:txBody>
          <a:bodyPr wrap="none" lIns="0" tIns="0" rIns="0" bIns="0" rtlCol="0" anchor="ctr" anchorCtr="1">
            <a:spAutoFit/>
          </a:bodyPr>
          <a:lstStyle/>
          <a:p>
            <a:pPr algn="r"/>
            <a:r>
              <a:rPr lang="es-ES" sz="2800" dirty="0">
                <a:ln>
                  <a:solidFill>
                    <a:schemeClr val="accent1">
                      <a:shade val="95000"/>
                      <a:satMod val="105000"/>
                    </a:schemeClr>
                  </a:solidFill>
                </a:ln>
                <a:solidFill>
                  <a:srgbClr val="85A7D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AEG-VIT-IS</a:t>
            </a:r>
            <a:endParaRPr lang="es-ES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Cn BT" pitchFamily="34" charset="0"/>
            </a:endParaRPr>
          </a:p>
        </p:txBody>
      </p:sp>
      <p:pic>
        <p:nvPicPr>
          <p:cNvPr id="7" name="Picture 0" descr="ECPGRtext_black.tif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227" y="150258"/>
            <a:ext cx="884229" cy="817157"/>
          </a:xfrm>
          <a:prstGeom prst="rect">
            <a:avLst/>
          </a:prstGeom>
        </p:spPr>
      </p:pic>
      <p:sp>
        <p:nvSpPr>
          <p:cNvPr id="13" name="CuadroTexto 12"/>
          <p:cNvSpPr txBox="1"/>
          <p:nvPr/>
        </p:nvSpPr>
        <p:spPr>
          <a:xfrm>
            <a:off x="2395848" y="906144"/>
            <a:ext cx="27180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sz="2400" dirty="0">
                <a:latin typeface="Arial Black" panose="020B0A04020102020204" pitchFamily="34" charset="0"/>
              </a:rPr>
              <a:t>References</a:t>
            </a:r>
            <a:endParaRPr lang="es-ES" sz="2400" dirty="0">
              <a:latin typeface="Arial Black" panose="020B0A040201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130AB84-247F-4A55-A2A8-CB5E461DF745}"/>
              </a:ext>
            </a:extLst>
          </p:cNvPr>
          <p:cNvSpPr txBox="1"/>
          <p:nvPr/>
        </p:nvSpPr>
        <p:spPr>
          <a:xfrm>
            <a:off x="69011" y="1367809"/>
            <a:ext cx="6491901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">
              <a:buFont typeface="+mj-lt"/>
              <a:buAutoNum type="arabicPeriod"/>
            </a:pPr>
            <a:r>
              <a:rPr lang="lv-LV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G. </a:t>
            </a:r>
            <a:r>
              <a:rPr lang="lv-LV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Vēsmiņš</a:t>
            </a:r>
            <a:r>
              <a:rPr lang="lv-LV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S. </a:t>
            </a:r>
            <a:r>
              <a:rPr lang="lv-LV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Ruisa</a:t>
            </a:r>
            <a:r>
              <a:rPr lang="lv-LV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lv-LV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and</a:t>
            </a:r>
            <a:r>
              <a:rPr lang="lv-LV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G. Lācis. (2016) </a:t>
            </a:r>
            <a:r>
              <a:rPr lang="lv-LV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Grape</a:t>
            </a:r>
            <a:r>
              <a:rPr lang="lv-LV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lv-LV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genetic</a:t>
            </a:r>
            <a:r>
              <a:rPr lang="lv-LV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lv-LV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resources</a:t>
            </a:r>
            <a:r>
              <a:rPr lang="lv-LV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lv-LV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and</a:t>
            </a:r>
            <a:r>
              <a:rPr lang="lv-LV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lv-LV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breeding</a:t>
            </a:r>
            <a:r>
              <a:rPr lang="lv-LV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lv-LV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</a:t>
            </a:r>
            <a:r>
              <a:rPr lang="lv-LV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lv-LV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Latvia</a:t>
            </a:r>
            <a:r>
              <a:rPr lang="lv-LV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lv-LV" i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Acta</a:t>
            </a:r>
            <a:r>
              <a:rPr lang="lv-LV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lv-LV" i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Hortic</a:t>
            </a:r>
            <a:r>
              <a:rPr lang="lv-LV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No. 1139, p. 117 – 122.</a:t>
            </a:r>
            <a:endParaRPr lang="lv-LV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lv-LV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Dēķena</a:t>
            </a:r>
            <a:r>
              <a:rPr lang="lv-LV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Grāvīte (2019)</a:t>
            </a:r>
            <a:r>
              <a:rPr lang="lv-LV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lv-LV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Grape</a:t>
            </a:r>
            <a:r>
              <a:rPr lang="lv-LV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lv-LV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cultivars</a:t>
            </a:r>
            <a:r>
              <a:rPr lang="lv-LV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lv-LV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of</a:t>
            </a:r>
            <a:r>
              <a:rPr lang="lv-LV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lv-LV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Latvia</a:t>
            </a:r>
            <a:r>
              <a:rPr lang="lv-LV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lv-LV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origin</a:t>
            </a:r>
            <a:r>
              <a:rPr lang="lv-LV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lv-LV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</a:t>
            </a:r>
            <a:r>
              <a:rPr lang="lv-LV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lv-LV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North</a:t>
            </a:r>
            <a:r>
              <a:rPr lang="lv-LV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lv-LV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countries</a:t>
            </a:r>
            <a:r>
              <a:rPr lang="lv-LV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r>
              <a:rPr lang="lv-LV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lv-LV" sz="18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’Līdzsvarota Lauksaimniecība’</a:t>
            </a:r>
            <a:r>
              <a:rPr lang="lv-LV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zinātniski praktiskās konferences raksti, Jelgava, 79 – 84. lpp</a:t>
            </a:r>
            <a:endParaRPr lang="lv-LV" sz="1800" dirty="0">
              <a:solidFill>
                <a:srgbClr val="0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en-GB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Karvonen J. (2014). Vitis cv. </a:t>
            </a:r>
            <a:r>
              <a:rPr lang="en-GB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Zilga</a:t>
            </a:r>
            <a:r>
              <a:rPr lang="en-GB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is a vine for the northern temperate climate</a:t>
            </a:r>
            <a:r>
              <a:rPr lang="en-GB" sz="18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8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Hort. Sci. (Prague)</a:t>
            </a:r>
            <a:r>
              <a:rPr lang="en-GB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Vol.41 p. 147–151. </a:t>
            </a:r>
            <a:endParaRPr lang="lv-LV" sz="1800" dirty="0">
              <a:solidFill>
                <a:srgbClr val="0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en-GB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Rätsep</a:t>
            </a:r>
            <a:r>
              <a:rPr lang="en-GB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R. Karp K., </a:t>
            </a:r>
            <a:r>
              <a:rPr lang="en-GB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Vool</a:t>
            </a:r>
            <a:r>
              <a:rPr lang="en-GB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E (2014). Yield maturity parameters of hybrid grapevine (</a:t>
            </a:r>
            <a:r>
              <a:rPr lang="en-GB" sz="18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Vitis sp</a:t>
            </a:r>
            <a:r>
              <a:rPr lang="en-GB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.) cultivar '</a:t>
            </a:r>
            <a:r>
              <a:rPr lang="en-GB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Zilga</a:t>
            </a:r>
            <a:r>
              <a:rPr lang="en-GB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'. </a:t>
            </a:r>
            <a:r>
              <a:rPr lang="en-GB" sz="18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Research for Rural Development</a:t>
            </a:r>
            <a:r>
              <a:rPr lang="en-GB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Vol.1, p. 44 – 50.</a:t>
            </a:r>
            <a:endParaRPr lang="lv-LV" sz="1800" dirty="0">
              <a:solidFill>
                <a:srgbClr val="0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en-GB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Vool</a:t>
            </a:r>
            <a:r>
              <a:rPr lang="en-GB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E., </a:t>
            </a:r>
            <a:r>
              <a:rPr lang="en-GB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Rätsep</a:t>
            </a:r>
            <a:r>
              <a:rPr lang="en-GB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R., Karp K., Bachman K., Moor U. (2014). The quality of grapes in open field and in protected cultivation conditions. </a:t>
            </a:r>
            <a:r>
              <a:rPr lang="en-GB" sz="1800" b="1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</a:t>
            </a:r>
            <a:r>
              <a:rPr lang="en-GB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en-GB" sz="18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Proceedings of the international conference “Horticulture in quality and culture of life”</a:t>
            </a:r>
            <a:r>
              <a:rPr lang="en-GB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GB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Lednice</a:t>
            </a:r>
            <a:r>
              <a:rPr lang="en-GB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Czech Republic; 23.-26. September 2014. p. 839-846.</a:t>
            </a:r>
            <a:endParaRPr lang="lv-LV" sz="180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indent="-342900" algn="just">
              <a:buFont typeface="+mj-lt"/>
              <a:buAutoNum type="arabicPeriod"/>
            </a:pPr>
            <a:endParaRPr lang="lv-LV" sz="1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buFont typeface="+mj-lt"/>
              <a:buAutoNum type="arabicPeriod"/>
            </a:pPr>
            <a:endParaRPr lang="lv-LV" sz="1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6" name="Attēls 5">
            <a:extLst>
              <a:ext uri="{FF2B5EF4-FFF2-40B4-BE49-F238E27FC236}">
                <a16:creationId xmlns:a16="http://schemas.microsoft.com/office/drawing/2014/main" id="{1C6C63C6-C942-4CED-AD04-BFC198EE2FA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126" t="14283" r="7375" b="18462"/>
          <a:stretch/>
        </p:blipFill>
        <p:spPr>
          <a:xfrm rot="5400000">
            <a:off x="5715525" y="2544798"/>
            <a:ext cx="4123424" cy="2432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61723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1613</TotalTime>
  <Words>615</Words>
  <Application>Microsoft Office PowerPoint</Application>
  <PresentationFormat>Slaidrāde ekrānā (4:3)</PresentationFormat>
  <Paragraphs>151</Paragraphs>
  <Slides>6</Slides>
  <Notes>0</Notes>
  <HiddenSlides>0</HiddenSlides>
  <MMClips>0</MMClips>
  <ScaleCrop>false</ScaleCrop>
  <HeadingPairs>
    <vt:vector size="6" baseType="variant">
      <vt:variant>
        <vt:lpstr>Lietotie fonti</vt:lpstr>
      </vt:variant>
      <vt:variant>
        <vt:i4>6</vt:i4>
      </vt:variant>
      <vt:variant>
        <vt:lpstr>Dizains</vt:lpstr>
      </vt:variant>
      <vt:variant>
        <vt:i4>1</vt:i4>
      </vt:variant>
      <vt:variant>
        <vt:lpstr>Slaidu virsraksti</vt:lpstr>
      </vt:variant>
      <vt:variant>
        <vt:i4>6</vt:i4>
      </vt:variant>
    </vt:vector>
  </HeadingPairs>
  <TitlesOfParts>
    <vt:vector size="13" baseType="lpstr">
      <vt:lpstr>Arial</vt:lpstr>
      <vt:lpstr>Arial Black</vt:lpstr>
      <vt:lpstr>Calibri</vt:lpstr>
      <vt:lpstr>Calibri Light</vt:lpstr>
      <vt:lpstr>Swis721 Cn BT</vt:lpstr>
      <vt:lpstr>Times New Roman</vt:lpstr>
      <vt:lpstr>Tema de Office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</vt:vector>
  </TitlesOfParts>
  <Company>Comunidad de Madrid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ZAMORANO RODRIGUEZ, JOSE PABLO</dc:creator>
  <cp:lastModifiedBy>Dzintra</cp:lastModifiedBy>
  <cp:revision>61</cp:revision>
  <dcterms:created xsi:type="dcterms:W3CDTF">2020-10-16T15:36:45Z</dcterms:created>
  <dcterms:modified xsi:type="dcterms:W3CDTF">2020-11-02T13:31:08Z</dcterms:modified>
</cp:coreProperties>
</file>