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  <p:sldId id="259" r:id="rId6"/>
    <p:sldId id="260" r:id="rId7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3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-viti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15366" y="2318432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33479" y="3803952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Outline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accessions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not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rightly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identified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your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repositorie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(s))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821795" y="1440626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Germany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15366" y="4939197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Any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free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comments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suggestions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about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done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progress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0"/>
          <p:cNvSpPr txBox="1"/>
          <p:nvPr/>
        </p:nvSpPr>
        <p:spPr>
          <a:xfrm>
            <a:off x="339207" y="645077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779489" y="3408636"/>
            <a:ext cx="36725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30 </a:t>
            </a:r>
            <a:r>
              <a:rPr lang="de-DE" dirty="0" err="1" smtClean="0"/>
              <a:t>genotypes</a:t>
            </a:r>
            <a:r>
              <a:rPr lang="de-DE" dirty="0" smtClean="0"/>
              <a:t> </a:t>
            </a:r>
            <a:r>
              <a:rPr lang="de-DE" dirty="0" err="1"/>
              <a:t>from</a:t>
            </a:r>
            <a:r>
              <a:rPr lang="de-DE" dirty="0"/>
              <a:t> 12 </a:t>
            </a:r>
            <a:r>
              <a:rPr lang="de-DE" dirty="0" err="1"/>
              <a:t>cultivars</a:t>
            </a:r>
            <a:endParaRPr lang="de-DE" dirty="0"/>
          </a:p>
          <a:p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AEGIS</a:t>
            </a:r>
            <a:endParaRPr lang="de-DE" dirty="0"/>
          </a:p>
          <a:p>
            <a:endParaRPr lang="de-DE" dirty="0" smtClean="0"/>
          </a:p>
          <a:p>
            <a:r>
              <a:rPr lang="de-DE" dirty="0" smtClean="0"/>
              <a:t>All </a:t>
            </a:r>
            <a:r>
              <a:rPr lang="de-DE" dirty="0" err="1" smtClean="0"/>
              <a:t>cultivars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safety</a:t>
            </a:r>
            <a:r>
              <a:rPr lang="de-DE" dirty="0" smtClean="0"/>
              <a:t> </a:t>
            </a:r>
            <a:r>
              <a:rPr lang="de-DE" dirty="0" err="1" smtClean="0"/>
              <a:t>duplicated</a:t>
            </a:r>
            <a:r>
              <a:rPr lang="de-DE" dirty="0" smtClean="0"/>
              <a:t> in German </a:t>
            </a:r>
            <a:r>
              <a:rPr lang="de-DE" dirty="0" err="1" smtClean="0"/>
              <a:t>collections</a:t>
            </a:r>
            <a:r>
              <a:rPr lang="de-DE" dirty="0" smtClean="0"/>
              <a:t> </a:t>
            </a:r>
            <a:r>
              <a:rPr lang="de-DE" dirty="0" err="1" smtClean="0"/>
              <a:t>except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Hans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FF0000"/>
                </a:solidFill>
              </a:rPr>
              <a:t>Hartheunisch</a:t>
            </a:r>
            <a:r>
              <a:rPr lang="de-DE" dirty="0" smtClean="0"/>
              <a:t>.</a:t>
            </a:r>
          </a:p>
          <a:p>
            <a:r>
              <a:rPr lang="de-DE" dirty="0" smtClean="0"/>
              <a:t> </a:t>
            </a:r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952053"/>
              </p:ext>
            </p:extLst>
          </p:nvPr>
        </p:nvGraphicFramePr>
        <p:xfrm>
          <a:off x="5010977" y="2059803"/>
          <a:ext cx="3468880" cy="46716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9233">
                  <a:extLst>
                    <a:ext uri="{9D8B030D-6E8A-4147-A177-3AD203B41FA5}">
                      <a16:colId xmlns:a16="http://schemas.microsoft.com/office/drawing/2014/main" val="2284422449"/>
                    </a:ext>
                  </a:extLst>
                </a:gridCol>
                <a:gridCol w="2059647">
                  <a:extLst>
                    <a:ext uri="{9D8B030D-6E8A-4147-A177-3AD203B41FA5}">
                      <a16:colId xmlns:a16="http://schemas.microsoft.com/office/drawing/2014/main" val="3303028904"/>
                    </a:ext>
                  </a:extLst>
                </a:gridCol>
              </a:tblGrid>
              <a:tr h="16955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1" i="1" u="none" strike="noStrike" dirty="0">
                          <a:effectLst/>
                        </a:rPr>
                        <a:t>V</a:t>
                      </a:r>
                      <a:r>
                        <a:rPr lang="de-DE" sz="1600" b="1" u="none" strike="noStrike" dirty="0">
                          <a:effectLst/>
                        </a:rPr>
                        <a:t>IVC </a:t>
                      </a:r>
                      <a:r>
                        <a:rPr lang="de-DE" sz="1600" b="1" u="none" strike="noStrike" dirty="0" err="1">
                          <a:effectLst/>
                        </a:rPr>
                        <a:t>variety</a:t>
                      </a:r>
                      <a:r>
                        <a:rPr lang="de-DE" sz="1600" b="1" u="none" strike="noStrike" dirty="0">
                          <a:effectLst/>
                        </a:rPr>
                        <a:t> </a:t>
                      </a:r>
                      <a:r>
                        <a:rPr lang="de-DE" sz="1600" b="1" u="none" strike="noStrike" dirty="0" err="1">
                          <a:effectLst/>
                        </a:rPr>
                        <a:t>number</a:t>
                      </a:r>
                      <a:endParaRPr lang="de-DE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u="none" strike="noStrike" dirty="0" err="1">
                          <a:effectLst/>
                        </a:rPr>
                        <a:t>Variety</a:t>
                      </a:r>
                      <a:r>
                        <a:rPr lang="de-DE" sz="1600" b="1" u="none" strike="noStrike" dirty="0">
                          <a:effectLst/>
                        </a:rPr>
                        <a:t> </a:t>
                      </a:r>
                      <a:r>
                        <a:rPr lang="de-DE" sz="1600" b="1" u="none" strike="noStrike" dirty="0" err="1">
                          <a:effectLst/>
                        </a:rPr>
                        <a:t>name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539499020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79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>
                          <a:effectLst/>
                        </a:rPr>
                        <a:t>AFFENTHALER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1250432982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1611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>
                          <a:effectLst/>
                        </a:rPr>
                        <a:t>BUKETTREBE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2808941066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16156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>
                          <a:effectLst/>
                        </a:rPr>
                        <a:t>TAUBERSCHWARZ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1387548455"/>
                  </a:ext>
                </a:extLst>
              </a:tr>
              <a:tr h="33419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12651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</a:rPr>
                        <a:t>ELBLING BLAU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2146196959"/>
                  </a:ext>
                </a:extLst>
              </a:tr>
              <a:tr h="32503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16158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</a:rPr>
                        <a:t>GELBHOELZER BLAU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1477964316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5286</a:t>
                      </a:r>
                      <a:endParaRPr lang="de-DE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HANS</a:t>
                      </a:r>
                      <a:endParaRPr lang="de-DE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1591746079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6687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</a:rPr>
                        <a:t>LAMBERTTRAUBE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3135055746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10076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>
                          <a:effectLst/>
                        </a:rPr>
                        <a:t>RIESLING ROT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3170433757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10077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</a:rPr>
                        <a:t>RIESLING WEISS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1459633655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10162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</a:rPr>
                        <a:t>ROHRTRAUBE BLAUROT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3717184100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26178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HARTHEUNISCH</a:t>
                      </a:r>
                      <a:endParaRPr lang="de-DE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1759738536"/>
                  </a:ext>
                </a:extLst>
              </a:tr>
              <a:tr h="3517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</a:rPr>
                        <a:t>3863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</a:rPr>
                        <a:t>ELBLING ROT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val="2093257605"/>
                  </a:ext>
                </a:extLst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779489" y="2734272"/>
            <a:ext cx="388843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European </a:t>
            </a:r>
            <a:r>
              <a:rPr lang="de-DE" i="1" dirty="0" smtClean="0"/>
              <a:t>Vitis</a:t>
            </a:r>
            <a:r>
              <a:rPr lang="de-DE" dirty="0" smtClean="0"/>
              <a:t> Database (</a:t>
            </a:r>
            <a:r>
              <a:rPr lang="de-DE" dirty="0" smtClean="0">
                <a:hlinkClick r:id="rId2"/>
              </a:rPr>
              <a:t>www.eu-vitis</a:t>
            </a:r>
            <a:r>
              <a:rPr lang="de-DE" dirty="0" smtClean="0"/>
              <a:t>)</a:t>
            </a:r>
          </a:p>
          <a:p>
            <a:r>
              <a:rPr lang="de-DE" sz="1200" dirty="0" smtClean="0"/>
              <a:t>(November 2020)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88515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0"/>
          <p:cNvSpPr txBox="1"/>
          <p:nvPr/>
        </p:nvSpPr>
        <p:spPr>
          <a:xfrm>
            <a:off x="367173" y="654984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11747" y="1623729"/>
            <a:ext cx="7930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14 </a:t>
            </a:r>
            <a:r>
              <a:rPr lang="de-DE" dirty="0" err="1" smtClean="0"/>
              <a:t>unique</a:t>
            </a:r>
            <a:r>
              <a:rPr lang="de-DE" dirty="0" smtClean="0"/>
              <a:t> </a:t>
            </a:r>
            <a:r>
              <a:rPr lang="de-DE" dirty="0" err="1" smtClean="0"/>
              <a:t>genotypes</a:t>
            </a:r>
            <a:r>
              <a:rPr lang="de-DE" dirty="0" smtClean="0"/>
              <a:t> </a:t>
            </a:r>
            <a:r>
              <a:rPr lang="de-DE" dirty="0" err="1" smtClean="0"/>
              <a:t>candidates</a:t>
            </a:r>
            <a:r>
              <a:rPr lang="de-DE" dirty="0" smtClean="0"/>
              <a:t> </a:t>
            </a:r>
            <a:r>
              <a:rPr lang="de-DE" dirty="0" err="1" smtClean="0"/>
              <a:t>proposed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AEGIS – (</a:t>
            </a:r>
            <a:r>
              <a:rPr lang="de-DE" dirty="0" err="1" smtClean="0"/>
              <a:t>tested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virus</a:t>
            </a:r>
            <a:r>
              <a:rPr lang="de-DE" dirty="0" smtClean="0"/>
              <a:t> </a:t>
            </a:r>
            <a:r>
              <a:rPr lang="de-DE" dirty="0" err="1" smtClean="0"/>
              <a:t>free</a:t>
            </a:r>
            <a:r>
              <a:rPr lang="de-DE" dirty="0" smtClean="0"/>
              <a:t>) </a:t>
            </a:r>
          </a:p>
          <a:p>
            <a:r>
              <a:rPr lang="de-DE" sz="1400" dirty="0" err="1" smtClean="0"/>
              <a:t>Cultivars</a:t>
            </a:r>
            <a:r>
              <a:rPr lang="de-DE" sz="1400" dirty="0" smtClean="0"/>
              <a:t> in </a:t>
            </a:r>
            <a:r>
              <a:rPr lang="de-DE" sz="1400" dirty="0" err="1" smtClean="0"/>
              <a:t>red</a:t>
            </a:r>
            <a:r>
              <a:rPr lang="de-DE" sz="1400" dirty="0" smtClean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blue</a:t>
            </a:r>
            <a:r>
              <a:rPr lang="de-DE" sz="1400" dirty="0" smtClean="0"/>
              <a:t> </a:t>
            </a:r>
            <a:r>
              <a:rPr lang="de-DE" sz="1400" dirty="0" err="1" smtClean="0"/>
              <a:t>letters</a:t>
            </a:r>
            <a:r>
              <a:rPr lang="de-DE" sz="1400" dirty="0" smtClean="0"/>
              <a:t> </a:t>
            </a:r>
            <a:r>
              <a:rPr lang="de-DE" sz="1400" dirty="0" err="1" smtClean="0"/>
              <a:t>are</a:t>
            </a:r>
            <a:r>
              <a:rPr lang="de-DE" sz="1400" dirty="0" smtClean="0"/>
              <a:t> not </a:t>
            </a:r>
            <a:r>
              <a:rPr lang="de-DE" sz="1400" dirty="0" err="1" smtClean="0"/>
              <a:t>duplicated</a:t>
            </a:r>
            <a:r>
              <a:rPr lang="de-DE" sz="1400" dirty="0" smtClean="0"/>
              <a:t> in German </a:t>
            </a:r>
            <a:r>
              <a:rPr lang="de-DE" sz="1400" dirty="0" err="1" smtClean="0"/>
              <a:t>collections</a:t>
            </a:r>
            <a:endParaRPr lang="de-DE" sz="1400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969468"/>
              </p:ext>
            </p:extLst>
          </p:nvPr>
        </p:nvGraphicFramePr>
        <p:xfrm>
          <a:off x="511552" y="2365328"/>
          <a:ext cx="8190673" cy="38261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4015">
                  <a:extLst>
                    <a:ext uri="{9D8B030D-6E8A-4147-A177-3AD203B41FA5}">
                      <a16:colId xmlns:a16="http://schemas.microsoft.com/office/drawing/2014/main" val="1639368489"/>
                    </a:ext>
                  </a:extLst>
                </a:gridCol>
                <a:gridCol w="856648">
                  <a:extLst>
                    <a:ext uri="{9D8B030D-6E8A-4147-A177-3AD203B41FA5}">
                      <a16:colId xmlns:a16="http://schemas.microsoft.com/office/drawing/2014/main" val="80749751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1411086158"/>
                    </a:ext>
                  </a:extLst>
                </a:gridCol>
                <a:gridCol w="1414914">
                  <a:extLst>
                    <a:ext uri="{9D8B030D-6E8A-4147-A177-3AD203B41FA5}">
                      <a16:colId xmlns:a16="http://schemas.microsoft.com/office/drawing/2014/main" val="3348164363"/>
                    </a:ext>
                  </a:extLst>
                </a:gridCol>
                <a:gridCol w="558265">
                  <a:extLst>
                    <a:ext uri="{9D8B030D-6E8A-4147-A177-3AD203B41FA5}">
                      <a16:colId xmlns:a16="http://schemas.microsoft.com/office/drawing/2014/main" val="383703545"/>
                    </a:ext>
                  </a:extLst>
                </a:gridCol>
                <a:gridCol w="1271522">
                  <a:extLst>
                    <a:ext uri="{9D8B030D-6E8A-4147-A177-3AD203B41FA5}">
                      <a16:colId xmlns:a16="http://schemas.microsoft.com/office/drawing/2014/main" val="780400772"/>
                    </a:ext>
                  </a:extLst>
                </a:gridCol>
              </a:tblGrid>
              <a:tr h="427696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>
                          <a:effectLst/>
                        </a:rPr>
                        <a:t>Prime name</a:t>
                      </a:r>
                      <a:endParaRPr lang="de-D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1" i="1" u="none" strike="noStrike" dirty="0">
                          <a:effectLst/>
                        </a:rPr>
                        <a:t>V</a:t>
                      </a:r>
                      <a:r>
                        <a:rPr lang="de-DE" sz="1400" b="1" u="none" strike="noStrike" dirty="0">
                          <a:effectLst/>
                        </a:rPr>
                        <a:t>IVC </a:t>
                      </a:r>
                      <a:r>
                        <a:rPr lang="de-DE" sz="1400" b="1" u="none" strike="noStrike" dirty="0" err="1">
                          <a:effectLst/>
                        </a:rPr>
                        <a:t>variety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</a:rPr>
                        <a:t>number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>
                          <a:effectLst/>
                        </a:rPr>
                        <a:t>Accession name</a:t>
                      </a:r>
                      <a:endParaRPr lang="de-D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 dirty="0" err="1">
                          <a:effectLst/>
                        </a:rPr>
                        <a:t>Accession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 smtClean="0">
                          <a:effectLst/>
                        </a:rPr>
                        <a:t>number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1" u="none" strike="noStrike" dirty="0" smtClean="0">
                          <a:effectLst/>
                        </a:rPr>
                        <a:t>Vines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 dirty="0">
                          <a:effectLst/>
                        </a:rPr>
                        <a:t>Virus </a:t>
                      </a:r>
                      <a:r>
                        <a:rPr lang="de-DE" sz="1400" b="1" u="none" strike="noStrike" dirty="0" err="1">
                          <a:effectLst/>
                        </a:rPr>
                        <a:t>status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210048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AFFENTHALER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79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AFFENTHALER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DEU098-2012-151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 err="1">
                          <a:effectLst/>
                        </a:rPr>
                        <a:t>virus</a:t>
                      </a:r>
                      <a:r>
                        <a:rPr lang="de-DE" sz="1400" u="none" strike="noStrike" dirty="0">
                          <a:effectLst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</a:rPr>
                        <a:t>free</a:t>
                      </a:r>
                      <a:r>
                        <a:rPr lang="de-DE" sz="1400" u="none" strike="noStrike" dirty="0">
                          <a:effectLst/>
                        </a:rPr>
                        <a:t> (2019)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3738974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BEERHELLER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1084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BEERHELLER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DEU098-1998-136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 err="1">
                          <a:effectLst/>
                        </a:rPr>
                        <a:t>virus</a:t>
                      </a:r>
                      <a:r>
                        <a:rPr lang="de-DE" sz="1400" u="none" strike="noStrike" dirty="0">
                          <a:effectLst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</a:rPr>
                        <a:t>free</a:t>
                      </a:r>
                      <a:r>
                        <a:rPr lang="de-DE" sz="1400" u="none" strike="noStrike" dirty="0">
                          <a:effectLst/>
                        </a:rPr>
                        <a:t> (2019)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3729100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CEP </a:t>
                      </a:r>
                      <a:r>
                        <a:rPr lang="de-DE" sz="140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ROUGE</a:t>
                      </a:r>
                      <a:r>
                        <a:rPr lang="de-DE" sz="140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de-DE" sz="1400" u="none" strike="noStrike" baseline="30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de-DE" sz="1400" b="0" i="0" u="none" strike="noStrike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5184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MOHRENKÖNIGIN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DEU098-2016-086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29073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FITZREBE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14882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FITZREBE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DEU098-2007-040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2388660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GEWUERZTRAUBE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41598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UNBEKANNT DEU098-2011-099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DEU098-2011-099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(2004)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952808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HARTBLAU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24633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effectLst/>
                        </a:rPr>
                        <a:t>HARTBLAU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DEU098-2015-042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824887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HEUNISCH BLAU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5370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UNBEKANNT WILDTYP 701 N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DEU098-2007-059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3117826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HEUNISCH </a:t>
                      </a:r>
                      <a:r>
                        <a:rPr lang="de-DE" sz="140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SCHWARZ </a:t>
                      </a:r>
                      <a:r>
                        <a:rPr lang="de-DE" sz="1400" u="none" strike="noStrike" baseline="30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de-DE" sz="1400" b="0" i="0" u="none" strike="noStrike" baseline="30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12555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HOHMANN 21/23/24/96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DEU098-2001-109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6607103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KOELNER BLAU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6344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KOELNER BLAU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DEU098-2010-106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4597257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LAGLER WEISS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24537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LAGLER WEISS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DEU098-2015-044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4966782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MEHLWEISS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25191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MEHLWEISS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DEU098-2011-093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3000624"/>
                  </a:ext>
                </a:extLst>
              </a:tr>
              <a:tr h="28859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OESTERREICHISCH WEISS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16840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OSZTRAK FEHER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DEU098-2001-089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virus free (2019)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7941906"/>
                  </a:ext>
                </a:extLst>
              </a:tr>
              <a:tr h="213848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ORLEANS GELB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8805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ORLEANS GELB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DEU098-1993-312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 err="1">
                          <a:effectLst/>
                        </a:rPr>
                        <a:t>virus</a:t>
                      </a:r>
                      <a:r>
                        <a:rPr lang="de-DE" sz="1400" u="none" strike="noStrike" dirty="0">
                          <a:effectLst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</a:rPr>
                        <a:t>free</a:t>
                      </a:r>
                      <a:r>
                        <a:rPr lang="de-DE" sz="1400" u="none" strike="noStrike" dirty="0">
                          <a:effectLst/>
                        </a:rPr>
                        <a:t> (2003)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7492451"/>
                  </a:ext>
                </a:extLst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911747" y="6397444"/>
            <a:ext cx="1954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de-DE" baseline="30000" dirty="0" smtClean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de-DE" baseline="30000" dirty="0" err="1" smtClean="0">
                <a:solidFill>
                  <a:schemeClr val="accent1">
                    <a:lumMod val="75000"/>
                  </a:schemeClr>
                </a:solidFill>
              </a:rPr>
              <a:t>duplicated</a:t>
            </a:r>
            <a:r>
              <a:rPr lang="de-DE" baseline="30000" dirty="0" smtClean="0">
                <a:solidFill>
                  <a:schemeClr val="accent1">
                    <a:lumMod val="75000"/>
                  </a:schemeClr>
                </a:solidFill>
              </a:rPr>
              <a:t>  in FRA139 </a:t>
            </a:r>
            <a:r>
              <a:rPr lang="de-DE" baseline="30000" dirty="0" err="1" smtClean="0">
                <a:solidFill>
                  <a:schemeClr val="accent1">
                    <a:lumMod val="75000"/>
                  </a:schemeClr>
                </a:solidFill>
              </a:rPr>
              <a:t>only</a:t>
            </a:r>
            <a:endParaRPr lang="de-DE" baseline="30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44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0"/>
          <p:cNvSpPr txBox="1"/>
          <p:nvPr/>
        </p:nvSpPr>
        <p:spPr>
          <a:xfrm>
            <a:off x="367173" y="654984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11747" y="1623729"/>
            <a:ext cx="7930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12 </a:t>
            </a:r>
            <a:r>
              <a:rPr lang="de-DE" dirty="0" err="1" smtClean="0"/>
              <a:t>unique</a:t>
            </a:r>
            <a:r>
              <a:rPr lang="de-DE" dirty="0" smtClean="0"/>
              <a:t> </a:t>
            </a:r>
            <a:r>
              <a:rPr lang="de-DE" dirty="0" err="1" smtClean="0"/>
              <a:t>genotypes</a:t>
            </a:r>
            <a:r>
              <a:rPr lang="de-DE" dirty="0" smtClean="0"/>
              <a:t> </a:t>
            </a:r>
            <a:r>
              <a:rPr lang="de-DE" dirty="0" err="1" smtClean="0"/>
              <a:t>candidates</a:t>
            </a:r>
            <a:r>
              <a:rPr lang="de-DE" dirty="0" smtClean="0"/>
              <a:t> </a:t>
            </a:r>
            <a:r>
              <a:rPr lang="de-DE" dirty="0" err="1" smtClean="0"/>
              <a:t>proposed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AEGIS – (</a:t>
            </a:r>
            <a:r>
              <a:rPr lang="de-DE" dirty="0" err="1" smtClean="0"/>
              <a:t>virus</a:t>
            </a:r>
            <a:r>
              <a:rPr lang="de-DE" dirty="0" smtClean="0"/>
              <a:t> </a:t>
            </a:r>
            <a:r>
              <a:rPr lang="de-DE" dirty="0" err="1" smtClean="0"/>
              <a:t>infected</a:t>
            </a:r>
            <a:r>
              <a:rPr lang="de-DE" dirty="0" smtClean="0"/>
              <a:t>) </a:t>
            </a:r>
          </a:p>
          <a:p>
            <a:r>
              <a:rPr lang="de-DE" sz="1400" dirty="0" err="1" smtClean="0"/>
              <a:t>Cultivars</a:t>
            </a:r>
            <a:r>
              <a:rPr lang="de-DE" sz="1400" dirty="0" smtClean="0"/>
              <a:t> in </a:t>
            </a:r>
            <a:r>
              <a:rPr lang="de-DE" sz="1400" dirty="0" err="1" smtClean="0"/>
              <a:t>red</a:t>
            </a:r>
            <a:r>
              <a:rPr lang="de-DE" sz="1400" dirty="0" smtClean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blue</a:t>
            </a:r>
            <a:r>
              <a:rPr lang="de-DE" sz="1400" dirty="0" smtClean="0"/>
              <a:t> </a:t>
            </a:r>
            <a:r>
              <a:rPr lang="de-DE" sz="1400" dirty="0" err="1" smtClean="0"/>
              <a:t>letters</a:t>
            </a:r>
            <a:r>
              <a:rPr lang="de-DE" sz="1400" dirty="0" smtClean="0"/>
              <a:t> </a:t>
            </a:r>
            <a:r>
              <a:rPr lang="de-DE" sz="1400" dirty="0" err="1" smtClean="0"/>
              <a:t>are</a:t>
            </a:r>
            <a:r>
              <a:rPr lang="de-DE" sz="1400" dirty="0" smtClean="0"/>
              <a:t> not </a:t>
            </a:r>
            <a:r>
              <a:rPr lang="de-DE" sz="1400" dirty="0" err="1" smtClean="0"/>
              <a:t>duplicated</a:t>
            </a:r>
            <a:r>
              <a:rPr lang="de-DE" sz="1400" dirty="0" smtClean="0"/>
              <a:t> in German </a:t>
            </a:r>
            <a:r>
              <a:rPr lang="de-DE" sz="1400" dirty="0" err="1" smtClean="0"/>
              <a:t>collections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911747" y="6397444"/>
            <a:ext cx="1954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de-DE" baseline="30000" dirty="0" smtClean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de-DE" baseline="30000" dirty="0" err="1" smtClean="0">
                <a:solidFill>
                  <a:schemeClr val="accent1">
                    <a:lumMod val="75000"/>
                  </a:schemeClr>
                </a:solidFill>
              </a:rPr>
              <a:t>duplicated</a:t>
            </a:r>
            <a:r>
              <a:rPr lang="de-DE" baseline="30000" dirty="0" smtClean="0">
                <a:solidFill>
                  <a:schemeClr val="accent1">
                    <a:lumMod val="75000"/>
                  </a:schemeClr>
                </a:solidFill>
              </a:rPr>
              <a:t>  in FRA139 </a:t>
            </a:r>
            <a:r>
              <a:rPr lang="de-DE" baseline="30000" dirty="0" err="1" smtClean="0">
                <a:solidFill>
                  <a:schemeClr val="accent1">
                    <a:lumMod val="75000"/>
                  </a:schemeClr>
                </a:solidFill>
              </a:rPr>
              <a:t>only</a:t>
            </a:r>
            <a:endParaRPr lang="de-DE" baseline="30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877408"/>
              </p:ext>
            </p:extLst>
          </p:nvPr>
        </p:nvGraphicFramePr>
        <p:xfrm>
          <a:off x="704048" y="2586369"/>
          <a:ext cx="7581900" cy="3577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9592">
                  <a:extLst>
                    <a:ext uri="{9D8B030D-6E8A-4147-A177-3AD203B41FA5}">
                      <a16:colId xmlns:a16="http://schemas.microsoft.com/office/drawing/2014/main" val="2539320100"/>
                    </a:ext>
                  </a:extLst>
                </a:gridCol>
                <a:gridCol w="761681">
                  <a:extLst>
                    <a:ext uri="{9D8B030D-6E8A-4147-A177-3AD203B41FA5}">
                      <a16:colId xmlns:a16="http://schemas.microsoft.com/office/drawing/2014/main" val="2550588681"/>
                    </a:ext>
                  </a:extLst>
                </a:gridCol>
                <a:gridCol w="2370211">
                  <a:extLst>
                    <a:ext uri="{9D8B030D-6E8A-4147-A177-3AD203B41FA5}">
                      <a16:colId xmlns:a16="http://schemas.microsoft.com/office/drawing/2014/main" val="367756454"/>
                    </a:ext>
                  </a:extLst>
                </a:gridCol>
                <a:gridCol w="1758735">
                  <a:extLst>
                    <a:ext uri="{9D8B030D-6E8A-4147-A177-3AD203B41FA5}">
                      <a16:colId xmlns:a16="http://schemas.microsoft.com/office/drawing/2014/main" val="1467523157"/>
                    </a:ext>
                  </a:extLst>
                </a:gridCol>
                <a:gridCol w="761681">
                  <a:extLst>
                    <a:ext uri="{9D8B030D-6E8A-4147-A177-3AD203B41FA5}">
                      <a16:colId xmlns:a16="http://schemas.microsoft.com/office/drawing/2014/main" val="48613836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 dirty="0">
                          <a:effectLst/>
                        </a:rPr>
                        <a:t>Prime </a:t>
                      </a:r>
                      <a:r>
                        <a:rPr lang="de-DE" sz="1400" b="1" u="none" strike="noStrike" dirty="0" err="1">
                          <a:effectLst/>
                        </a:rPr>
                        <a:t>name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1" u="none" strike="noStrike" dirty="0">
                          <a:effectLst/>
                        </a:rPr>
                        <a:t>VIVC </a:t>
                      </a:r>
                      <a:r>
                        <a:rPr lang="de-DE" sz="1400" b="1" u="none" strike="noStrike" dirty="0" err="1">
                          <a:effectLst/>
                        </a:rPr>
                        <a:t>variety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</a:rPr>
                        <a:t>number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 dirty="0" err="1">
                          <a:effectLst/>
                        </a:rPr>
                        <a:t>Accession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</a:rPr>
                        <a:t>name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b="1" u="none" strike="noStrike" dirty="0" err="1">
                          <a:effectLst/>
                        </a:rPr>
                        <a:t>Accession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</a:rPr>
                        <a:t>number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1" u="none" strike="noStrike" dirty="0" smtClean="0">
                          <a:effectLst/>
                        </a:rPr>
                        <a:t>Vines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13540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ADELFRAENKISCH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23324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ADELFRAENKISCH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DEU098-2011-085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</a:rPr>
                        <a:t>20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500298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BURGUNDER FRAENKISCHER KLEINER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24712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HARTIG 366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DEU098-1997-043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</a:rPr>
                        <a:t>20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387033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BURGUNDER GROSS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24704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ABONDANCE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DEU098-2011-080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30414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FERIDAC </a:t>
                      </a:r>
                      <a:r>
                        <a:rPr lang="de-DE" sz="1400" baseline="30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 </a:t>
                      </a:r>
                      <a:endParaRPr lang="de-DE" sz="14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24242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STOLLE 514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DEU098-2001-118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737779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GRUENFRAENKISCH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25041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GRUENFRAENKISCH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DEU098-2019-021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31696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GRUENLING WEISS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>
                          <a:effectLst/>
                        </a:rPr>
                        <a:t>5090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GRUENLING WEISS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DEU098-2006-102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10697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KAUKA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6041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KAUKA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DEU098-2018-015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8844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KLEINBERGER GELBER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24639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KLEINWEISS / KLEINBERGER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DEU098-2011-103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8481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MOEHRCHEN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24744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UVA RARA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DEU098-2011-095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75056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URBAN SCHWARZ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24706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URBAN SCHWARZER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DEU098-2019-022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79817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VOGELFRAENKISCHE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24640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VOGELFRAENKISCHE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DEU098-2015-046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34199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ZIMMETTRAUBE BLAU</a:t>
                      </a:r>
                      <a:endParaRPr lang="de-D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24493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UNBEKANNT DEU098-2011-102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DEU098-2011-102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</a:rPr>
                        <a:t>20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5421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747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451150" y="582567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Outline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accessions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not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rightly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identified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your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repositorie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(s))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957394"/>
              </p:ext>
            </p:extLst>
          </p:nvPr>
        </p:nvGraphicFramePr>
        <p:xfrm>
          <a:off x="279134" y="1302251"/>
          <a:ext cx="8218276" cy="5100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6173">
                  <a:extLst>
                    <a:ext uri="{9D8B030D-6E8A-4147-A177-3AD203B41FA5}">
                      <a16:colId xmlns:a16="http://schemas.microsoft.com/office/drawing/2014/main" val="2504730340"/>
                    </a:ext>
                  </a:extLst>
                </a:gridCol>
                <a:gridCol w="2182432">
                  <a:extLst>
                    <a:ext uri="{9D8B030D-6E8A-4147-A177-3AD203B41FA5}">
                      <a16:colId xmlns:a16="http://schemas.microsoft.com/office/drawing/2014/main" val="3954496389"/>
                    </a:ext>
                  </a:extLst>
                </a:gridCol>
                <a:gridCol w="3316729">
                  <a:extLst>
                    <a:ext uri="{9D8B030D-6E8A-4147-A177-3AD203B41FA5}">
                      <a16:colId xmlns:a16="http://schemas.microsoft.com/office/drawing/2014/main" val="2632905642"/>
                    </a:ext>
                  </a:extLst>
                </a:gridCol>
                <a:gridCol w="1012942">
                  <a:extLst>
                    <a:ext uri="{9D8B030D-6E8A-4147-A177-3AD203B41FA5}">
                      <a16:colId xmlns:a16="http://schemas.microsoft.com/office/drawing/2014/main" val="1577261959"/>
                    </a:ext>
                  </a:extLst>
                </a:gridCol>
              </a:tblGrid>
              <a:tr h="644703"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sz="1400" b="1" u="none" strike="noStrike">
                          <a:effectLst/>
                        </a:rPr>
                        <a:t>Accession number</a:t>
                      </a:r>
                      <a:endParaRPr lang="de-D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sz="1400" b="1" u="none" strike="noStrike" dirty="0" err="1">
                          <a:effectLst/>
                        </a:rPr>
                        <a:t>Accession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</a:rPr>
                        <a:t>name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sz="1400" b="1" u="none" strike="noStrike" dirty="0">
                          <a:effectLst/>
                        </a:rPr>
                        <a:t>Prime </a:t>
                      </a:r>
                      <a:r>
                        <a:rPr lang="de-DE" sz="1400" b="1" u="none" strike="noStrike" dirty="0" err="1">
                          <a:effectLst/>
                        </a:rPr>
                        <a:t>name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1" u="none" strike="noStrike" dirty="0">
                          <a:effectLst/>
                        </a:rPr>
                        <a:t>VIVC </a:t>
                      </a:r>
                      <a:r>
                        <a:rPr lang="de-DE" sz="1400" b="1" u="none" strike="noStrike" dirty="0" err="1">
                          <a:effectLst/>
                        </a:rPr>
                        <a:t>variety</a:t>
                      </a:r>
                      <a:r>
                        <a:rPr lang="de-DE" sz="1400" b="1" u="none" strike="noStrike" dirty="0">
                          <a:effectLst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</a:rPr>
                        <a:t>number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ctr"/>
                </a:tc>
                <a:extLst>
                  <a:ext uri="{0D108BD9-81ED-4DB2-BD59-A6C34878D82A}">
                    <a16:rowId xmlns:a16="http://schemas.microsoft.com/office/drawing/2014/main" val="707124731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DEU098-1980-743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MATILDE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UNBEKANNT DEU098-1980-743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40974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3188865019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DEU098-1984-001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FETEASCA ALBA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FETEASCA ALBA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41011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3247066506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DEU098-1980-745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MUSCAT ST. LAURENT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UNBEKANNT DEU098-1980-745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41279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344169205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DEU098-2008-003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GELBER REZE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UNBEKANNT DEU098-2008-003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41588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1907295824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DEU098-2011-117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ADEL KEK 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UNBEKANNT DEU098-2011-117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41635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773024141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DEU098-2011-142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SCHALLTRAUBE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UNBEKANNT DEU098-2011-142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41998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983461399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DEU098-1980-138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BALSAMINA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BALSAMINA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42059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3057702339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DEU098-1998-001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FRANCUSE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FRANCUSE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42075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3384630291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DEU098-1990-157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GROCANKA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GROCANKA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42076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975573687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DEU098-2006-139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ROSENMUSKATELLER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UNBEKANNT DEU098-2006-139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42083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1696733689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DEU098-1993-220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CORNICHON BLANC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CORNICHON BLANC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42085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3070237143"/>
                  </a:ext>
                </a:extLst>
              </a:tr>
              <a:tr h="236441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DEU098-1980-142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BIANCO D'ALESSANO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BIANCO D'ALESSANO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42123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1326832535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DEU098-1980-233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SIAGAG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SIAGAG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42125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961061646"/>
                  </a:ext>
                </a:extLst>
              </a:tr>
              <a:tr h="240492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DEU098-1990-035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CHASSELAS DE BANEASA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CHASSELAS DE BANEASA (NON IDENTIFIED)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42127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788474084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DEU098-1990-055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TRAKIJA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TRAKIJA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42143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400893290"/>
                  </a:ext>
                </a:extLst>
              </a:tr>
              <a:tr h="32153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DEU098-2011-143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TAFELTRAUBE WEISS JUNG WEYER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TRIPOLIS (NON IDENTIFIED)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42152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35390189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DEU098-2018-022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VOGELTRAUBE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VOGELTRAUBE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42259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816705788"/>
                  </a:ext>
                </a:extLst>
              </a:tr>
              <a:tr h="17137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DEU098-2018-021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 dirty="0">
                          <a:effectLst/>
                        </a:rPr>
                        <a:t>OIL DE MORILLON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OIL DE MORILLON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>
                          <a:effectLst/>
                        </a:rPr>
                        <a:t>26056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2011940771"/>
                  </a:ext>
                </a:extLst>
              </a:tr>
              <a:tr h="177441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DEU098-2010-104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BLAUE RISAGA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RIZAGA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400" u="none" strike="noStrike" dirty="0">
                          <a:effectLst/>
                        </a:rPr>
                        <a:t>10113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161" marR="8161" marT="8161" marB="0" anchor="b"/>
                </a:tc>
                <a:extLst>
                  <a:ext uri="{0D108BD9-81ED-4DB2-BD59-A6C34878D82A}">
                    <a16:rowId xmlns:a16="http://schemas.microsoft.com/office/drawing/2014/main" val="1591604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57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3"/>
          <p:cNvSpPr txBox="1"/>
          <p:nvPr/>
        </p:nvSpPr>
        <p:spPr>
          <a:xfrm>
            <a:off x="382742" y="1435601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Any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free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comments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suggestions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about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done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progress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921372" y="2615131"/>
            <a:ext cx="793086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Twenty-six</a:t>
            </a:r>
            <a:r>
              <a:rPr lang="de-DE" b="1" dirty="0" smtClean="0"/>
              <a:t> </a:t>
            </a:r>
            <a:r>
              <a:rPr lang="de-DE" b="1" dirty="0" err="1" smtClean="0"/>
              <a:t>unique</a:t>
            </a:r>
            <a:r>
              <a:rPr lang="de-DE" b="1" dirty="0" smtClean="0"/>
              <a:t> </a:t>
            </a:r>
            <a:r>
              <a:rPr lang="de-DE" b="1" dirty="0" err="1" smtClean="0"/>
              <a:t>genotypes</a:t>
            </a:r>
            <a:r>
              <a:rPr lang="de-DE" b="1" dirty="0" smtClean="0"/>
              <a:t> </a:t>
            </a:r>
            <a:r>
              <a:rPr lang="de-DE" b="1" dirty="0" err="1" smtClean="0"/>
              <a:t>candidates</a:t>
            </a:r>
            <a:r>
              <a:rPr lang="de-DE" b="1" dirty="0" smtClean="0"/>
              <a:t> </a:t>
            </a:r>
            <a:r>
              <a:rPr lang="de-DE" b="1" dirty="0" err="1" smtClean="0"/>
              <a:t>proposed</a:t>
            </a:r>
            <a:r>
              <a:rPr lang="de-DE" b="1" dirty="0" smtClean="0"/>
              <a:t> </a:t>
            </a:r>
            <a:r>
              <a:rPr lang="de-DE" b="1" dirty="0" err="1" smtClean="0"/>
              <a:t>for</a:t>
            </a:r>
            <a:r>
              <a:rPr lang="de-DE" b="1" dirty="0" smtClean="0"/>
              <a:t> </a:t>
            </a:r>
            <a:r>
              <a:rPr lang="de-DE" b="1" dirty="0"/>
              <a:t>AEGIS : </a:t>
            </a:r>
            <a:endParaRPr lang="de-DE" b="1" dirty="0" smtClean="0"/>
          </a:p>
          <a:p>
            <a:r>
              <a:rPr lang="de-DE" b="1" dirty="0" smtClean="0"/>
              <a:t>Information </a:t>
            </a:r>
            <a:r>
              <a:rPr lang="de-DE" b="1" dirty="0" err="1" smtClean="0"/>
              <a:t>available</a:t>
            </a:r>
            <a:r>
              <a:rPr lang="de-DE" b="1" dirty="0" smtClean="0"/>
              <a:t> :</a:t>
            </a:r>
            <a:endParaRPr lang="de-DE" sz="1400" b="1" dirty="0" smtClean="0"/>
          </a:p>
          <a:p>
            <a:pPr marL="285750" indent="-285750">
              <a:buFontTx/>
              <a:buChar char="-"/>
            </a:pPr>
            <a:endParaRPr lang="de-DE" sz="1400" dirty="0"/>
          </a:p>
          <a:p>
            <a:pPr marL="285750" indent="-285750">
              <a:buFontTx/>
              <a:buChar char="-"/>
            </a:pPr>
            <a:r>
              <a:rPr lang="de-DE" dirty="0" smtClean="0"/>
              <a:t>MCPD-</a:t>
            </a:r>
            <a:r>
              <a:rPr lang="de-DE" dirty="0" err="1" smtClean="0"/>
              <a:t>data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Photos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Genetic</a:t>
            </a:r>
            <a:r>
              <a:rPr lang="de-DE" dirty="0" smtClean="0"/>
              <a:t> </a:t>
            </a:r>
            <a:r>
              <a:rPr lang="de-DE" dirty="0" err="1" smtClean="0"/>
              <a:t>fingerpringts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Herbarised</a:t>
            </a:r>
            <a:r>
              <a:rPr lang="de-DE" dirty="0" smtClean="0"/>
              <a:t> </a:t>
            </a:r>
            <a:r>
              <a:rPr lang="de-DE" dirty="0" err="1" smtClean="0"/>
              <a:t>leaves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references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 smtClean="0"/>
              <a:t>Agronomic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(</a:t>
            </a:r>
            <a:r>
              <a:rPr lang="de-DE" dirty="0" err="1" smtClean="0"/>
              <a:t>bunch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berry</a:t>
            </a:r>
            <a:r>
              <a:rPr lang="de-DE" dirty="0" smtClean="0"/>
              <a:t>, </a:t>
            </a:r>
            <a:r>
              <a:rPr lang="de-DE" dirty="0" err="1" smtClean="0"/>
              <a:t>phenology</a:t>
            </a:r>
            <a:r>
              <a:rPr lang="de-DE" dirty="0" smtClean="0"/>
              <a:t>) - </a:t>
            </a:r>
            <a:r>
              <a:rPr lang="de-DE" b="1" dirty="0" smtClean="0"/>
              <a:t>not</a:t>
            </a:r>
            <a:r>
              <a:rPr lang="de-DE" dirty="0" smtClean="0"/>
              <a:t> all </a:t>
            </a:r>
            <a:r>
              <a:rPr lang="de-DE" dirty="0" err="1" smtClean="0"/>
              <a:t>genotypes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Virus </a:t>
            </a:r>
            <a:r>
              <a:rPr lang="de-DE" dirty="0" err="1" smtClean="0"/>
              <a:t>status</a:t>
            </a:r>
            <a:r>
              <a:rPr lang="de-DE" dirty="0" smtClean="0"/>
              <a:t> - </a:t>
            </a:r>
            <a:r>
              <a:rPr lang="de-DE" b="1" dirty="0"/>
              <a:t>not</a:t>
            </a:r>
            <a:r>
              <a:rPr lang="de-DE" dirty="0"/>
              <a:t> all </a:t>
            </a:r>
            <a:r>
              <a:rPr lang="de-DE" dirty="0" err="1" smtClean="0"/>
              <a:t>genotypes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Description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descriptors</a:t>
            </a:r>
            <a:r>
              <a:rPr lang="de-DE" dirty="0" smtClean="0"/>
              <a:t> - </a:t>
            </a:r>
            <a:r>
              <a:rPr lang="de-DE" b="1" dirty="0" smtClean="0"/>
              <a:t>not</a:t>
            </a:r>
            <a:r>
              <a:rPr lang="de-DE" dirty="0" smtClean="0"/>
              <a:t> all </a:t>
            </a:r>
            <a:r>
              <a:rPr lang="de-DE" dirty="0" err="1" smtClean="0"/>
              <a:t>genotypes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077495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809</Words>
  <Application>Microsoft Office PowerPoint</Application>
  <PresentationFormat>Bildschirmpräsentation (4:3)</PresentationFormat>
  <Paragraphs>300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Swis721 Cn BT</vt:lpstr>
      <vt:lpstr>Tema de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Maul, Erika</cp:lastModifiedBy>
  <cp:revision>32</cp:revision>
  <dcterms:created xsi:type="dcterms:W3CDTF">2020-10-16T15:36:45Z</dcterms:created>
  <dcterms:modified xsi:type="dcterms:W3CDTF">2020-11-04T08:13:53Z</dcterms:modified>
</cp:coreProperties>
</file>