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4" r:id="rId4"/>
    <p:sldId id="259" r:id="rId5"/>
    <p:sldId id="260" r:id="rId6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04/11/2020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 smtClean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15366" y="2318432"/>
            <a:ext cx="86574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the number of unique genotypes candidates for AEGIS in your country having into account the Guidelines.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33479" y="3803952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Unsolved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identities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Outline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number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accessions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not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rightly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identified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your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repositorie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(s))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821795" y="1440626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FRANCE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15366" y="4939197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Comments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Any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free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comments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suggestions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about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done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progress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0"/>
          <p:cNvSpPr txBox="1"/>
          <p:nvPr/>
        </p:nvSpPr>
        <p:spPr>
          <a:xfrm>
            <a:off x="339207" y="645077"/>
            <a:ext cx="86574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the number of unique genotypes candidates for AEGIS in your country having into account the Guidelines.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628650" y="2005943"/>
            <a:ext cx="5994219" cy="485205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100 French accessions candidates</a:t>
            </a:r>
            <a:br>
              <a:rPr lang="en-GB" sz="2400" dirty="0" smtClean="0"/>
            </a:br>
            <a:r>
              <a:rPr lang="en-GB" sz="2400" dirty="0" smtClean="0"/>
              <a:t>(</a:t>
            </a:r>
            <a:r>
              <a:rPr lang="en-GB" sz="2400" u="sng" dirty="0" smtClean="0"/>
              <a:t>November 2012</a:t>
            </a:r>
            <a:r>
              <a:rPr lang="en-GB" sz="2400" dirty="0" smtClean="0"/>
              <a:t>)</a:t>
            </a:r>
          </a:p>
          <a:p>
            <a:pPr lvl="1"/>
            <a:r>
              <a:rPr lang="en-GB" sz="2000" dirty="0"/>
              <a:t>1 accession / cultivar</a:t>
            </a:r>
          </a:p>
          <a:p>
            <a:r>
              <a:rPr lang="en-GB" sz="2400" dirty="0" smtClean="0"/>
              <a:t>French rare/endangered </a:t>
            </a:r>
            <a:r>
              <a:rPr lang="en-GB" sz="2400" i="1" dirty="0" smtClean="0"/>
              <a:t>V. vinifera </a:t>
            </a:r>
            <a:r>
              <a:rPr lang="en-GB" sz="2400" dirty="0" smtClean="0"/>
              <a:t>cultivars</a:t>
            </a:r>
            <a:br>
              <a:rPr lang="en-GB" sz="2400" dirty="0" smtClean="0"/>
            </a:br>
            <a:r>
              <a:rPr lang="en-GB" sz="2400" dirty="0" smtClean="0"/>
              <a:t>not registered</a:t>
            </a:r>
          </a:p>
          <a:p>
            <a:pPr lvl="1"/>
            <a:r>
              <a:rPr lang="en-GB" sz="2000" dirty="0" smtClean="0"/>
              <a:t>But 2012 </a:t>
            </a:r>
            <a:r>
              <a:rPr lang="en-GB" sz="2000" dirty="0" smtClean="0">
                <a:sym typeface="Wingdings" panose="05000000000000000000" pitchFamily="2" charset="2"/>
              </a:rPr>
              <a:t> 2020: 14 new registrations     </a:t>
            </a:r>
            <a:r>
              <a:rPr lang="en-GB" sz="20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GB" sz="2000" b="1" dirty="0" smtClean="0">
              <a:solidFill>
                <a:srgbClr val="0070C0"/>
              </a:solidFill>
            </a:endParaRPr>
          </a:p>
          <a:p>
            <a:pPr lvl="1"/>
            <a:r>
              <a:rPr lang="en-GB" sz="2000" dirty="0" smtClean="0"/>
              <a:t>9 cv. registered in another </a:t>
            </a:r>
            <a:r>
              <a:rPr lang="en-GB" sz="2000" dirty="0"/>
              <a:t>European </a:t>
            </a:r>
            <a:r>
              <a:rPr lang="en-GB" sz="2000" dirty="0" smtClean="0"/>
              <a:t>country</a:t>
            </a:r>
            <a:br>
              <a:rPr lang="en-GB" sz="2000" dirty="0" smtClean="0"/>
            </a:br>
            <a:r>
              <a:rPr lang="en-GB" sz="2000" dirty="0" smtClean="0"/>
              <a:t>(ex</a:t>
            </a:r>
            <a:r>
              <a:rPr lang="en-GB" sz="2000" dirty="0"/>
              <a:t>. </a:t>
            </a:r>
            <a:r>
              <a:rPr lang="en-GB" sz="2000" i="1" dirty="0" err="1">
                <a:solidFill>
                  <a:srgbClr val="0070C0"/>
                </a:solidFill>
              </a:rPr>
              <a:t>Hondarrabi</a:t>
            </a:r>
            <a:r>
              <a:rPr lang="en-GB" sz="2000" i="1" dirty="0">
                <a:solidFill>
                  <a:srgbClr val="0070C0"/>
                </a:solidFill>
              </a:rPr>
              <a:t> </a:t>
            </a:r>
            <a:r>
              <a:rPr lang="en-GB" sz="2000" i="1" dirty="0" err="1" smtClean="0">
                <a:solidFill>
                  <a:srgbClr val="0070C0"/>
                </a:solidFill>
              </a:rPr>
              <a:t>beltza</a:t>
            </a:r>
            <a:r>
              <a:rPr lang="en-GB" sz="2000" dirty="0" smtClean="0"/>
              <a:t>)</a:t>
            </a:r>
          </a:p>
          <a:p>
            <a:r>
              <a:rPr lang="en-GB" sz="2400" dirty="0" smtClean="0"/>
              <a:t>Safety duplications</a:t>
            </a:r>
          </a:p>
          <a:p>
            <a:pPr lvl="1"/>
            <a:r>
              <a:rPr lang="en-GB" sz="2000" dirty="0" smtClean="0"/>
              <a:t>In France: 38 cv. (ex. </a:t>
            </a:r>
            <a:r>
              <a:rPr lang="en-GB" sz="2000" i="1" dirty="0" err="1" smtClean="0">
                <a:solidFill>
                  <a:srgbClr val="0070C0"/>
                </a:solidFill>
              </a:rPr>
              <a:t>Brustianu</a:t>
            </a:r>
            <a:r>
              <a:rPr lang="en-GB" sz="2000" i="1" dirty="0" smtClean="0">
                <a:solidFill>
                  <a:srgbClr val="0070C0"/>
                </a:solidFill>
              </a:rPr>
              <a:t>, </a:t>
            </a:r>
            <a:r>
              <a:rPr lang="en-GB" sz="2000" i="1" dirty="0" err="1" smtClean="0">
                <a:solidFill>
                  <a:srgbClr val="0070C0"/>
                </a:solidFill>
              </a:rPr>
              <a:t>Noual</a:t>
            </a:r>
            <a:r>
              <a:rPr lang="en-GB" sz="2000" dirty="0" smtClean="0"/>
              <a:t>)</a:t>
            </a:r>
          </a:p>
          <a:p>
            <a:pPr lvl="1"/>
            <a:r>
              <a:rPr lang="en-GB" sz="2000" dirty="0" smtClean="0"/>
              <a:t>In Europe: 11 cv. (ex. </a:t>
            </a:r>
            <a:r>
              <a:rPr lang="en-GB" sz="2000" dirty="0" err="1" smtClean="0">
                <a:solidFill>
                  <a:srgbClr val="0070C0"/>
                </a:solidFill>
              </a:rPr>
              <a:t>Canari</a:t>
            </a:r>
            <a:r>
              <a:rPr lang="en-GB" sz="2000" dirty="0" smtClean="0">
                <a:solidFill>
                  <a:srgbClr val="0070C0"/>
                </a:solidFill>
              </a:rPr>
              <a:t>, </a:t>
            </a:r>
            <a:r>
              <a:rPr lang="en-GB" sz="2000" dirty="0" err="1" smtClean="0">
                <a:solidFill>
                  <a:srgbClr val="0070C0"/>
                </a:solidFill>
              </a:rPr>
              <a:t>Argant</a:t>
            </a:r>
            <a:r>
              <a:rPr lang="en-GB" sz="2000" dirty="0" smtClean="0"/>
              <a:t>)</a:t>
            </a:r>
          </a:p>
          <a:p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But France is not official member of AEGIS</a:t>
            </a:r>
            <a:endParaRPr lang="en-GB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447305"/>
              </p:ext>
            </p:extLst>
          </p:nvPr>
        </p:nvGraphicFramePr>
        <p:xfrm>
          <a:off x="6622869" y="2005942"/>
          <a:ext cx="2272938" cy="3886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4087631468"/>
                    </a:ext>
                  </a:extLst>
                </a:gridCol>
                <a:gridCol w="809898">
                  <a:extLst>
                    <a:ext uri="{9D8B030D-6E8A-4147-A177-3AD203B41FA5}">
                      <a16:colId xmlns:a16="http://schemas.microsoft.com/office/drawing/2014/main" val="7280147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100" dirty="0" err="1" smtClean="0">
                          <a:effectLst/>
                        </a:rPr>
                        <a:t>Variety</a:t>
                      </a:r>
                      <a:r>
                        <a:rPr lang="fr-FR" sz="1100" dirty="0" smtClean="0">
                          <a:effectLst/>
                        </a:rPr>
                        <a:t> </a:t>
                      </a:r>
                      <a:r>
                        <a:rPr lang="fr-FR" sz="1100" dirty="0" err="1" smtClean="0">
                          <a:effectLst/>
                        </a:rPr>
                        <a:t>name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Registered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endParaRPr lang="fr-F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835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Brustianu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987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Chouchillon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1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Dureza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488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Enfariné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6824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Hibou blanc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in progress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2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Lignage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in progress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75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Noual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88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Pardotte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64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Peloursin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926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Petite Sainte-Marie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073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Raisaine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821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Robin noir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01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Tressot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yes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Verdanel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yes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21519"/>
                  </a:ext>
                </a:extLst>
              </a:tr>
            </a:tbl>
          </a:graphicData>
        </a:graphic>
      </p:graphicFrame>
      <p:sp>
        <p:nvSpPr>
          <p:cNvPr id="9" name="CuadroTexto 12"/>
          <p:cNvSpPr txBox="1"/>
          <p:nvPr/>
        </p:nvSpPr>
        <p:spPr>
          <a:xfrm>
            <a:off x="3308909" y="137246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FRANCE</a:t>
            </a:r>
          </a:p>
        </p:txBody>
      </p:sp>
    </p:spTree>
    <p:extLst>
      <p:ext uri="{BB962C8B-B14F-4D97-AF65-F5344CB8AC3E}">
        <p14:creationId xmlns:p14="http://schemas.microsoft.com/office/powerpoint/2010/main" val="288515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0"/>
          <p:cNvSpPr txBox="1"/>
          <p:nvPr/>
        </p:nvSpPr>
        <p:spPr>
          <a:xfrm>
            <a:off x="339207" y="645077"/>
            <a:ext cx="86574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List of Unique genotypes candidates for AEGIS and safety duplications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(Outline the number of unique genotypes candidates for AEGIS in your country having into account the Guidelines.</a:t>
            </a:r>
          </a:p>
          <a:p>
            <a:pPr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Indicate the number of candidates with safety duplications in other(s) repositorie(s))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628651" y="2005943"/>
            <a:ext cx="5704416" cy="485205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Potentially 80 additional French accessions candidates (</a:t>
            </a:r>
            <a:r>
              <a:rPr lang="en-GB" sz="2400" u="sng" dirty="0" smtClean="0"/>
              <a:t>November 2020</a:t>
            </a:r>
            <a:r>
              <a:rPr lang="en-GB" sz="2400" dirty="0" smtClean="0"/>
              <a:t>), examples </a:t>
            </a:r>
            <a:r>
              <a:rPr lang="en-GB" sz="2400" dirty="0" smtClean="0">
                <a:sym typeface="Wingdings" panose="05000000000000000000" pitchFamily="2" charset="2"/>
              </a:rPr>
              <a:t></a:t>
            </a:r>
            <a:endParaRPr lang="en-GB" sz="2400" dirty="0" smtClean="0"/>
          </a:p>
          <a:p>
            <a:pPr lvl="1"/>
            <a:r>
              <a:rPr lang="en-GB" sz="2000" dirty="0"/>
              <a:t>French rare/endangered </a:t>
            </a:r>
            <a:r>
              <a:rPr lang="en-GB" sz="2000" i="1" dirty="0"/>
              <a:t>V. vinifera </a:t>
            </a:r>
            <a:r>
              <a:rPr lang="en-GB" sz="2000" dirty="0"/>
              <a:t>cultivars </a:t>
            </a:r>
            <a:r>
              <a:rPr lang="en-GB" sz="2000" dirty="0" smtClean="0"/>
              <a:t>not registered</a:t>
            </a:r>
            <a:endParaRPr lang="en-GB" sz="2000" dirty="0"/>
          </a:p>
          <a:p>
            <a:pPr lvl="1"/>
            <a:r>
              <a:rPr lang="en-GB" sz="2000" dirty="0" smtClean="0"/>
              <a:t>1 </a:t>
            </a:r>
            <a:r>
              <a:rPr lang="en-GB" sz="2000" dirty="0"/>
              <a:t>accession / </a:t>
            </a:r>
            <a:r>
              <a:rPr lang="en-GB" sz="2000" dirty="0" smtClean="0"/>
              <a:t>cultivar</a:t>
            </a:r>
          </a:p>
          <a:p>
            <a:r>
              <a:rPr lang="en-GB" sz="2400" dirty="0" smtClean="0"/>
              <a:t>Safety duplication (estimation)</a:t>
            </a:r>
            <a:endParaRPr lang="en-GB" sz="2400" dirty="0"/>
          </a:p>
          <a:p>
            <a:pPr lvl="1"/>
            <a:r>
              <a:rPr lang="en-GB" sz="2000" dirty="0" smtClean="0"/>
              <a:t>In France: 25 cv. (ex. </a:t>
            </a:r>
            <a:r>
              <a:rPr lang="en-GB" sz="2000" i="1" dirty="0" err="1" smtClean="0">
                <a:solidFill>
                  <a:srgbClr val="0070C0"/>
                </a:solidFill>
              </a:rPr>
              <a:t>Pleau</a:t>
            </a:r>
            <a:r>
              <a:rPr lang="en-GB" sz="2000" i="1" dirty="0" smtClean="0">
                <a:solidFill>
                  <a:srgbClr val="0070C0"/>
                </a:solidFill>
              </a:rPr>
              <a:t>, </a:t>
            </a:r>
            <a:r>
              <a:rPr lang="en-GB" sz="2000" i="1" dirty="0" err="1" smtClean="0">
                <a:solidFill>
                  <a:srgbClr val="0070C0"/>
                </a:solidFill>
              </a:rPr>
              <a:t>Moural</a:t>
            </a:r>
            <a:r>
              <a:rPr lang="en-GB" sz="2000" dirty="0" smtClean="0"/>
              <a:t>)</a:t>
            </a:r>
          </a:p>
          <a:p>
            <a:pPr lvl="1"/>
            <a:r>
              <a:rPr lang="en-GB" sz="2000" dirty="0" smtClean="0"/>
              <a:t>In Europe: 1 cv. (</a:t>
            </a:r>
            <a:r>
              <a:rPr lang="en-GB" sz="2000" i="1" dirty="0" err="1" smtClean="0">
                <a:solidFill>
                  <a:srgbClr val="0070C0"/>
                </a:solidFill>
              </a:rPr>
              <a:t>Mandrègue</a:t>
            </a:r>
            <a:r>
              <a:rPr lang="en-GB" sz="2000" i="1" dirty="0" smtClean="0">
                <a:solidFill>
                  <a:srgbClr val="0070C0"/>
                </a:solidFill>
              </a:rPr>
              <a:t> = </a:t>
            </a:r>
            <a:r>
              <a:rPr lang="en-GB" sz="2000" i="1" dirty="0" err="1" smtClean="0">
                <a:solidFill>
                  <a:srgbClr val="0070C0"/>
                </a:solidFill>
              </a:rPr>
              <a:t>Neral</a:t>
            </a:r>
            <a:r>
              <a:rPr lang="en-GB" sz="2000" dirty="0" smtClean="0"/>
              <a:t>)</a:t>
            </a:r>
          </a:p>
          <a:p>
            <a:r>
              <a:rPr lang="en-GB" sz="2400" dirty="0" smtClean="0"/>
              <a:t>Sanitary status: variable</a:t>
            </a:r>
          </a:p>
          <a:p>
            <a:pPr lvl="1"/>
            <a:r>
              <a:rPr lang="en-GB" sz="2000" dirty="0" smtClean="0"/>
              <a:t>Sanitation in progress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282982"/>
              </p:ext>
            </p:extLst>
          </p:nvPr>
        </p:nvGraphicFramePr>
        <p:xfrm>
          <a:off x="6612468" y="1783850"/>
          <a:ext cx="2223312" cy="465557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23312">
                  <a:extLst>
                    <a:ext uri="{9D8B030D-6E8A-4147-A177-3AD203B41FA5}">
                      <a16:colId xmlns:a16="http://schemas.microsoft.com/office/drawing/2014/main" val="1178681265"/>
                    </a:ext>
                  </a:extLst>
                </a:gridCol>
              </a:tblGrid>
              <a:tr h="153153">
                <a:tc>
                  <a:txBody>
                    <a:bodyPr/>
                    <a:lstStyle/>
                    <a:p>
                      <a:r>
                        <a:rPr lang="fr-FR" sz="1100" dirty="0" err="1" smtClean="0">
                          <a:effectLst/>
                        </a:rPr>
                        <a:t>Variety</a:t>
                      </a:r>
                      <a:r>
                        <a:rPr lang="fr-FR" sz="1100" dirty="0" smtClean="0">
                          <a:effectLst/>
                        </a:rPr>
                        <a:t> Name (</a:t>
                      </a:r>
                      <a:r>
                        <a:rPr lang="fr-FR" sz="1100" dirty="0" err="1" smtClean="0">
                          <a:effectLst/>
                        </a:rPr>
                        <a:t>examples</a:t>
                      </a:r>
                      <a:r>
                        <a:rPr lang="fr-FR" sz="1100" dirty="0" smtClean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 marL="54054" marR="54054" marT="27027" marB="27027" anchor="ctr"/>
                </a:tc>
                <a:extLst>
                  <a:ext uri="{0D108BD9-81ED-4DB2-BD59-A6C34878D82A}">
                    <a16:rowId xmlns:a16="http://schemas.microsoft.com/office/drawing/2014/main" val="345299164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Dongine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4001540725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Estaca saouma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388361158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Exbrayat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3806925696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François noir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2095783105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Gaspard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1687358988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Grec rouge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1577151154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Gros Bec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535276887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Gros Bourgogne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2145626958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Gros Manseng de Lucq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1433439276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Gros Mansois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166168330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Gros </a:t>
                      </a:r>
                      <a:r>
                        <a:rPr lang="fr-FR" sz="1100" dirty="0" err="1">
                          <a:effectLst/>
                        </a:rPr>
                        <a:t>Péjac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372216869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Grosse Jacquère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633310788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Grosse Roussette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3401379054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Guillemot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4181615012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Malpé</a:t>
                      </a:r>
                      <a:endParaRPr lang="fr-FR" sz="110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4015564279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Manseng</a:t>
                      </a:r>
                      <a:r>
                        <a:rPr lang="fr-FR" sz="1100" dirty="0">
                          <a:effectLst/>
                        </a:rPr>
                        <a:t> vert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60589734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Marocain de Sainte-Enimie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1840220351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Massirart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487701121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Meslier</a:t>
                      </a:r>
                      <a:r>
                        <a:rPr lang="fr-FR" sz="1100" dirty="0">
                          <a:effectLst/>
                        </a:rPr>
                        <a:t> noir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3490248290"/>
                  </a:ext>
                </a:extLst>
              </a:tr>
              <a:tr h="153153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Mezi</a:t>
                      </a:r>
                      <a:endParaRPr lang="fr-FR" sz="1100" dirty="0"/>
                    </a:p>
                  </a:txBody>
                  <a:tcPr marL="54054" marR="54054" marT="27027" marB="27027"/>
                </a:tc>
                <a:extLst>
                  <a:ext uri="{0D108BD9-81ED-4DB2-BD59-A6C34878D82A}">
                    <a16:rowId xmlns:a16="http://schemas.microsoft.com/office/drawing/2014/main" val="1924912873"/>
                  </a:ext>
                </a:extLst>
              </a:tr>
            </a:tbl>
          </a:graphicData>
        </a:graphic>
      </p:graphicFrame>
      <p:sp>
        <p:nvSpPr>
          <p:cNvPr id="6" name="CuadroTexto 12"/>
          <p:cNvSpPr txBox="1"/>
          <p:nvPr/>
        </p:nvSpPr>
        <p:spPr>
          <a:xfrm>
            <a:off x="3308909" y="137246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FRANCE</a:t>
            </a:r>
          </a:p>
        </p:txBody>
      </p:sp>
    </p:spTree>
    <p:extLst>
      <p:ext uri="{BB962C8B-B14F-4D97-AF65-F5344CB8AC3E}">
        <p14:creationId xmlns:p14="http://schemas.microsoft.com/office/powerpoint/2010/main" val="354405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451150" y="582567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Unsolved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identities</a:t>
            </a:r>
            <a:r>
              <a:rPr lang="es-ES" sz="1600" dirty="0" smtClean="0">
                <a:latin typeface="Arial Black" panose="020B0A04020102020204" pitchFamily="34" charset="0"/>
              </a:rPr>
              <a:t>: 54 + 16 = 70 </a:t>
            </a:r>
            <a:r>
              <a:rPr lang="es-ES" sz="1600" dirty="0" err="1" smtClean="0">
                <a:latin typeface="Arial Black" panose="020B0A04020102020204" pitchFamily="34" charset="0"/>
              </a:rPr>
              <a:t>varieties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Outline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number</a:t>
            </a:r>
            <a:r>
              <a:rPr lang="es-ES" sz="1200" i="1" dirty="0">
                <a:solidFill>
                  <a:srgbClr val="0070C0"/>
                </a:solidFill>
                <a:latin typeface="Arial Black" panose="020B0A04020102020204" pitchFamily="34" charset="0"/>
              </a:rPr>
              <a:t> of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accessions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not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rightly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identified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your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repositorie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(s))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01795"/>
              </p:ext>
            </p:extLst>
          </p:nvPr>
        </p:nvGraphicFramePr>
        <p:xfrm>
          <a:off x="201630" y="1215894"/>
          <a:ext cx="2233999" cy="545842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33999">
                  <a:extLst>
                    <a:ext uri="{9D8B030D-6E8A-4147-A177-3AD203B41FA5}">
                      <a16:colId xmlns:a16="http://schemas.microsoft.com/office/drawing/2014/main" val="3969837325"/>
                    </a:ext>
                  </a:extLst>
                </a:gridCol>
              </a:tblGrid>
              <a:tr h="197100">
                <a:tc>
                  <a:txBody>
                    <a:bodyPr/>
                    <a:lstStyle/>
                    <a:p>
                      <a:r>
                        <a:rPr lang="fr-FR" sz="1100" dirty="0" err="1" smtClean="0">
                          <a:effectLst/>
                        </a:rPr>
                        <a:t>Variety</a:t>
                      </a:r>
                      <a:r>
                        <a:rPr lang="fr-FR" sz="1100" baseline="0" dirty="0" smtClean="0">
                          <a:effectLst/>
                        </a:rPr>
                        <a:t> Name (by default)</a:t>
                      </a:r>
                      <a:endParaRPr lang="fr-FR" sz="1100" dirty="0"/>
                    </a:p>
                  </a:txBody>
                  <a:tcPr marL="27224" marR="27224" marT="13612" marB="13612" anchor="ctr"/>
                </a:tc>
                <a:extLst>
                  <a:ext uri="{0D108BD9-81ED-4DB2-BD59-A6C34878D82A}">
                    <a16:rowId xmlns:a16="http://schemas.microsoft.com/office/drawing/2014/main" val="2994343553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d'Aléria 11 (Vincentelli-Andréï)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4173334301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d'Aléria 14 (</a:t>
                      </a:r>
                      <a:r>
                        <a:rPr lang="fr-FR" sz="1100" dirty="0" err="1">
                          <a:effectLst/>
                        </a:rPr>
                        <a:t>Vincentelli-Andréï</a:t>
                      </a:r>
                      <a:r>
                        <a:rPr lang="fr-FR" sz="1100" dirty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808145165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Bandol (Terrin)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59012050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Banyuls (Ranuyères)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598916172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Baronia de Rialb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979266127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Barralis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571038105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Belley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734515411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de </a:t>
                      </a:r>
                      <a:r>
                        <a:rPr lang="fr-FR" sz="1100" dirty="0" err="1">
                          <a:effectLst/>
                        </a:rPr>
                        <a:t>Bernon</a:t>
                      </a:r>
                      <a:r>
                        <a:rPr lang="fr-FR" sz="1100" dirty="0">
                          <a:effectLst/>
                        </a:rPr>
                        <a:t> 57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935261660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Bruguet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259196492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Buffard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16375290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Bulligny (Masson)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895284189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Cauzette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892720752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Chaudefonds 53 (Fardeau)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684466368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Chusclan (Marcout)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865306746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Cocumont (Cardonne)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799613835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Dubosc 2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14742263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Flassans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35899488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Fronton (Collection Mons)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009295278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Grapy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631427504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Jarras (Bernon)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163859797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Jublet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461757123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la Raise Maritaise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511536174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las Rives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007647445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Lasseube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242320469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Maora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511409197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de Martre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444550920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effectLst/>
                        </a:rPr>
                        <a:t>Plant de </a:t>
                      </a:r>
                      <a:r>
                        <a:rPr lang="fr-FR" sz="1100" dirty="0" err="1" smtClean="0">
                          <a:effectLst/>
                        </a:rPr>
                        <a:t>Mavault</a:t>
                      </a:r>
                      <a:r>
                        <a:rPr lang="fr-FR" sz="1100" dirty="0" smtClean="0">
                          <a:effectLst/>
                        </a:rPr>
                        <a:t> (</a:t>
                      </a:r>
                      <a:r>
                        <a:rPr lang="fr-FR" sz="1100" dirty="0" err="1" smtClean="0">
                          <a:effectLst/>
                        </a:rPr>
                        <a:t>Guirault</a:t>
                      </a:r>
                      <a:r>
                        <a:rPr lang="fr-FR" sz="1100" dirty="0" smtClean="0">
                          <a:effectLst/>
                        </a:rPr>
                        <a:t>)</a:t>
                      </a:r>
                      <a:endParaRPr lang="fr-FR" sz="1100" dirty="0" smtClean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831024832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976685"/>
              </p:ext>
            </p:extLst>
          </p:nvPr>
        </p:nvGraphicFramePr>
        <p:xfrm>
          <a:off x="2768530" y="1215894"/>
          <a:ext cx="2975560" cy="54561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975560">
                  <a:extLst>
                    <a:ext uri="{9D8B030D-6E8A-4147-A177-3AD203B41FA5}">
                      <a16:colId xmlns:a16="http://schemas.microsoft.com/office/drawing/2014/main" val="3969837325"/>
                    </a:ext>
                  </a:extLst>
                </a:gridCol>
              </a:tblGrid>
              <a:tr h="189905">
                <a:tc>
                  <a:txBody>
                    <a:bodyPr/>
                    <a:lstStyle/>
                    <a:p>
                      <a:r>
                        <a:rPr lang="fr-FR" sz="1100" dirty="0" err="1" smtClean="0">
                          <a:effectLst/>
                        </a:rPr>
                        <a:t>Variety</a:t>
                      </a:r>
                      <a:r>
                        <a:rPr lang="fr-FR" sz="1100" baseline="0" dirty="0" smtClean="0">
                          <a:effectLst/>
                        </a:rPr>
                        <a:t> Name (by default)</a:t>
                      </a:r>
                      <a:endParaRPr lang="fr-FR" sz="1100" dirty="0"/>
                    </a:p>
                  </a:txBody>
                  <a:tcPr marL="27224" marR="27224" marT="13612" marB="13612" anchor="ctr"/>
                </a:tc>
                <a:extLst>
                  <a:ext uri="{0D108BD9-81ED-4DB2-BD59-A6C34878D82A}">
                    <a16:rowId xmlns:a16="http://schemas.microsoft.com/office/drawing/2014/main" val="2994343553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de Moncade (collection </a:t>
                      </a:r>
                      <a:r>
                        <a:rPr lang="fr-FR" sz="1100" dirty="0" err="1">
                          <a:effectLst/>
                        </a:rPr>
                        <a:t>Franqueville</a:t>
                      </a:r>
                      <a:r>
                        <a:rPr lang="fr-FR" sz="1100" dirty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165088782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Mons 16-6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63251235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Montans (Daydé)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02546239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de Mouchard (Société de Viticulture du Jura)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88992853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Parer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82138022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Pasteur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741278420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Pedebernade 3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459430714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de </a:t>
                      </a:r>
                      <a:r>
                        <a:rPr lang="fr-FR" sz="1100" dirty="0" err="1">
                          <a:effectLst/>
                        </a:rPr>
                        <a:t>Pedebernade</a:t>
                      </a:r>
                      <a:r>
                        <a:rPr lang="fr-FR" sz="1100" dirty="0">
                          <a:effectLst/>
                        </a:rPr>
                        <a:t> 6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780920749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Pedebernade 7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551408870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Perese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241953740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Ponteilla (Jaubert)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30716423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Puylaroque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18125972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de Saint-Aignan-sur-Cher (</a:t>
                      </a:r>
                      <a:r>
                        <a:rPr lang="fr-FR" sz="1100" dirty="0" err="1">
                          <a:effectLst/>
                        </a:rPr>
                        <a:t>Dubault</a:t>
                      </a:r>
                      <a:r>
                        <a:rPr lang="fr-FR" sz="1100" dirty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910546301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Saint-Paul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869486152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Saint-Pey d'Armens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467530453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Sant Amanza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816907282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Sassi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416271753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Sello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194079759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de </a:t>
                      </a:r>
                      <a:r>
                        <a:rPr lang="fr-FR" sz="1100" dirty="0" err="1">
                          <a:effectLst/>
                        </a:rPr>
                        <a:t>Vernas</a:t>
                      </a:r>
                      <a:r>
                        <a:rPr lang="fr-FR" sz="1100" dirty="0">
                          <a:effectLst/>
                        </a:rPr>
                        <a:t>-Charrière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78093415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Villecomtal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4158218626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 Vincelles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4234495724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d'Entrechaux (Allemand)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716469924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des Brosses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2357857081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des Roussilles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1348917276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d'Impers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693041542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Plant d'Orasi</a:t>
                      </a:r>
                      <a:endParaRPr lang="fr-FR" sz="110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434061048"/>
                  </a:ext>
                </a:extLst>
              </a:tr>
              <a:tr h="82405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Plant teinturier du </a:t>
                      </a:r>
                      <a:r>
                        <a:rPr lang="fr-FR" sz="1100" dirty="0" err="1">
                          <a:effectLst/>
                        </a:rPr>
                        <a:t>Plantou</a:t>
                      </a:r>
                      <a:endParaRPr lang="fr-FR" sz="1100" dirty="0"/>
                    </a:p>
                  </a:txBody>
                  <a:tcPr marL="27224" marR="27224" marT="13612" marB="13612"/>
                </a:tc>
                <a:extLst>
                  <a:ext uri="{0D108BD9-81ED-4DB2-BD59-A6C34878D82A}">
                    <a16:rowId xmlns:a16="http://schemas.microsoft.com/office/drawing/2014/main" val="325483746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990616"/>
              </p:ext>
            </p:extLst>
          </p:nvPr>
        </p:nvGraphicFramePr>
        <p:xfrm>
          <a:off x="6076991" y="1215894"/>
          <a:ext cx="2895946" cy="4404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95946">
                  <a:extLst>
                    <a:ext uri="{9D8B030D-6E8A-4147-A177-3AD203B41FA5}">
                      <a16:colId xmlns:a16="http://schemas.microsoft.com/office/drawing/2014/main" val="1894530711"/>
                    </a:ext>
                  </a:extLst>
                </a:gridCol>
              </a:tblGrid>
              <a:tr h="251913">
                <a:tc>
                  <a:txBody>
                    <a:bodyPr/>
                    <a:lstStyle/>
                    <a:p>
                      <a:r>
                        <a:rPr lang="fr-FR" sz="1100" dirty="0" err="1" smtClean="0">
                          <a:effectLst/>
                        </a:rPr>
                        <a:t>Variety</a:t>
                      </a:r>
                      <a:r>
                        <a:rPr lang="fr-FR" sz="1100" dirty="0" smtClean="0">
                          <a:effectLst/>
                        </a:rPr>
                        <a:t> Name (</a:t>
                      </a:r>
                      <a:r>
                        <a:rPr lang="fr-FR" sz="1100" dirty="0" err="1" smtClean="0">
                          <a:effectLst/>
                        </a:rPr>
                        <a:t>questionable</a:t>
                      </a:r>
                      <a:r>
                        <a:rPr lang="fr-FR" sz="1100" dirty="0" smtClean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1831830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Bernadou (Collection Mons)</a:t>
                      </a:r>
                      <a:endParaRPr lang="fr-FR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930892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Brustiano faux (Collection Parc de la Tête d'Or)</a:t>
                      </a:r>
                      <a:endParaRPr lang="fr-FR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464820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Camaralet</a:t>
                      </a:r>
                      <a:r>
                        <a:rPr lang="fr-FR" sz="1100" dirty="0" smtClean="0"/>
                        <a:t> faux (Conservatoire de Gan)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451752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Camaraou</a:t>
                      </a:r>
                      <a:r>
                        <a:rPr lang="fr-FR" sz="1100" dirty="0">
                          <a:effectLst/>
                        </a:rPr>
                        <a:t> blanc faux (collection </a:t>
                      </a:r>
                      <a:r>
                        <a:rPr lang="fr-FR" sz="1100" dirty="0" err="1">
                          <a:effectLst/>
                        </a:rPr>
                        <a:t>Franqueville</a:t>
                      </a:r>
                      <a:r>
                        <a:rPr lang="fr-FR" sz="1100" dirty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477897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Cruchen</a:t>
                      </a:r>
                      <a:r>
                        <a:rPr lang="fr-FR" sz="1100" dirty="0" smtClean="0"/>
                        <a:t> faux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91001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Gros blanc de </a:t>
                      </a:r>
                      <a:r>
                        <a:rPr lang="fr-FR" sz="1100" dirty="0" err="1">
                          <a:effectLst/>
                        </a:rPr>
                        <a:t>Ribiers</a:t>
                      </a:r>
                      <a:r>
                        <a:rPr lang="fr-FR" sz="1100" dirty="0">
                          <a:effectLst/>
                        </a:rPr>
                        <a:t> (Collection </a:t>
                      </a:r>
                      <a:r>
                        <a:rPr lang="fr-FR" sz="1100" dirty="0" err="1">
                          <a:effectLst/>
                        </a:rPr>
                        <a:t>Ravaz</a:t>
                      </a:r>
                      <a:r>
                        <a:rPr lang="fr-FR" sz="1100" dirty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482206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Impérial (Collection Antibes)</a:t>
                      </a:r>
                      <a:endParaRPr lang="fr-FR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64609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Lahntraube (Collection Oberlin)</a:t>
                      </a:r>
                      <a:endParaRPr lang="fr-FR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92120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Mauzac</a:t>
                      </a:r>
                      <a:r>
                        <a:rPr lang="fr-FR" sz="1100" dirty="0" smtClean="0"/>
                        <a:t> faux de </a:t>
                      </a:r>
                      <a:r>
                        <a:rPr lang="fr-FR" sz="1100" dirty="0" err="1" smtClean="0"/>
                        <a:t>Cahuzac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98777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Petit </a:t>
                      </a:r>
                      <a:r>
                        <a:rPr lang="fr-FR" sz="1100" dirty="0" err="1" smtClean="0"/>
                        <a:t>Verdot</a:t>
                      </a:r>
                      <a:r>
                        <a:rPr lang="fr-FR" sz="1100" dirty="0" smtClean="0"/>
                        <a:t> faux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583480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Pougnet</a:t>
                      </a:r>
                      <a:r>
                        <a:rPr lang="fr-FR" sz="1100" dirty="0" smtClean="0"/>
                        <a:t> faux (Saint-Sauveur de </a:t>
                      </a:r>
                      <a:r>
                        <a:rPr lang="fr-FR" sz="1100" dirty="0" err="1" smtClean="0"/>
                        <a:t>Cruzières</a:t>
                      </a:r>
                      <a:r>
                        <a:rPr lang="fr-FR" sz="1100" dirty="0" smtClean="0"/>
                        <a:t>)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164695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Raisaine</a:t>
                      </a:r>
                      <a:r>
                        <a:rPr lang="fr-FR" sz="1100" dirty="0">
                          <a:effectLst/>
                        </a:rPr>
                        <a:t> faux (Collection </a:t>
                      </a:r>
                      <a:r>
                        <a:rPr lang="fr-FR" sz="1100" dirty="0" err="1">
                          <a:effectLst/>
                        </a:rPr>
                        <a:t>Ravaz</a:t>
                      </a:r>
                      <a:r>
                        <a:rPr lang="fr-FR" sz="1100" dirty="0">
                          <a:effectLst/>
                        </a:rPr>
                        <a:t>)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584465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Riesling bleu (Collection Oberlin)</a:t>
                      </a:r>
                      <a:endParaRPr lang="fr-FR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8561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Riesling Heiligenstein (Collection Oberlin)</a:t>
                      </a:r>
                      <a:endParaRPr lang="fr-FR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987159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Salicette (Collection Oberlin)</a:t>
                      </a:r>
                      <a:endParaRPr lang="fr-FR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36380"/>
                  </a:ext>
                </a:extLst>
              </a:tr>
              <a:tr h="251913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Trollinger</a:t>
                      </a:r>
                      <a:r>
                        <a:rPr lang="fr-FR" sz="1100" dirty="0">
                          <a:effectLst/>
                        </a:rPr>
                        <a:t> faux (Collection Colmar)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68285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6467878" y="5847955"/>
            <a:ext cx="211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C00000"/>
                </a:solidFill>
              </a:rPr>
              <a:t>Only</a:t>
            </a:r>
            <a:r>
              <a:rPr lang="fr-FR" dirty="0" smtClean="0">
                <a:solidFill>
                  <a:srgbClr val="C00000"/>
                </a:solidFill>
              </a:rPr>
              <a:t> 20 </a:t>
            </a:r>
            <a:r>
              <a:rPr lang="fr-FR" dirty="0" err="1" smtClean="0">
                <a:solidFill>
                  <a:srgbClr val="C00000"/>
                </a:solidFill>
              </a:rPr>
              <a:t>safety</a:t>
            </a:r>
            <a:r>
              <a:rPr lang="fr-FR" dirty="0" smtClean="0">
                <a:solidFill>
                  <a:srgbClr val="C00000"/>
                </a:solidFill>
              </a:rPr>
              <a:t> duplicates in France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9" name="CuadroTexto 12"/>
          <p:cNvSpPr txBox="1"/>
          <p:nvPr/>
        </p:nvSpPr>
        <p:spPr>
          <a:xfrm>
            <a:off x="3308909" y="137246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FRANCE</a:t>
            </a:r>
          </a:p>
        </p:txBody>
      </p:sp>
    </p:spTree>
    <p:extLst>
      <p:ext uri="{BB962C8B-B14F-4D97-AF65-F5344CB8AC3E}">
        <p14:creationId xmlns:p14="http://schemas.microsoft.com/office/powerpoint/2010/main" val="31405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3"/>
          <p:cNvSpPr txBox="1"/>
          <p:nvPr/>
        </p:nvSpPr>
        <p:spPr>
          <a:xfrm>
            <a:off x="382742" y="1435601"/>
            <a:ext cx="822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>
                <a:latin typeface="Arial Black" panose="020B0A04020102020204" pitchFamily="34" charset="0"/>
              </a:rPr>
              <a:t>Comments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lvl="0" algn="ctr"/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Any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free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comments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suggestions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about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the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done and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work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in </a:t>
            </a:r>
            <a:r>
              <a:rPr lang="es-ES" sz="1200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progress</a:t>
            </a:r>
            <a:r>
              <a:rPr lang="es-ES" sz="12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endParaRPr lang="es-ES" sz="1600" i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643467" y="2472266"/>
            <a:ext cx="7960486" cy="4219479"/>
          </a:xfrm>
        </p:spPr>
        <p:txBody>
          <a:bodyPr>
            <a:normAutofit/>
          </a:bodyPr>
          <a:lstStyle/>
          <a:p>
            <a:r>
              <a:rPr lang="en-GB" sz="2400" dirty="0" smtClean="0"/>
              <a:t>General questions about grape accessions candidates:</a:t>
            </a:r>
          </a:p>
          <a:p>
            <a:pPr lvl="1"/>
            <a:r>
              <a:rPr lang="en-GB" sz="1800" dirty="0" smtClean="0"/>
              <a:t>How many accessions / country?</a:t>
            </a:r>
          </a:p>
          <a:p>
            <a:pPr lvl="1"/>
            <a:r>
              <a:rPr lang="en-GB" sz="1800" dirty="0" smtClean="0"/>
              <a:t>Varieties registered in national catalogues  vs.  </a:t>
            </a:r>
            <a:r>
              <a:rPr lang="en-GB" sz="1800" u="sng" dirty="0"/>
              <a:t>n</a:t>
            </a:r>
            <a:r>
              <a:rPr lang="en-GB" sz="1800" u="sng" dirty="0" smtClean="0"/>
              <a:t>ot registered</a:t>
            </a:r>
            <a:r>
              <a:rPr lang="en-GB" sz="1800" dirty="0" smtClean="0"/>
              <a:t>?</a:t>
            </a:r>
          </a:p>
          <a:p>
            <a:pPr lvl="1"/>
            <a:r>
              <a:rPr lang="en-GB" sz="1800" dirty="0" smtClean="0"/>
              <a:t>Accessions “important for Europe”  vs.  “</a:t>
            </a:r>
            <a:r>
              <a:rPr lang="en-GB" sz="1800" u="sng" dirty="0" smtClean="0"/>
              <a:t>neglected-endangered varieties</a:t>
            </a:r>
            <a:r>
              <a:rPr lang="en-GB" sz="1800" dirty="0" smtClean="0"/>
              <a:t>”?</a:t>
            </a:r>
          </a:p>
          <a:p>
            <a:pPr lvl="2"/>
            <a:r>
              <a:rPr lang="en-GB" sz="1400" u="sng" dirty="0" smtClean="0"/>
              <a:t>National</a:t>
            </a:r>
            <a:r>
              <a:rPr lang="en-GB" sz="1400" dirty="0" smtClean="0"/>
              <a:t>  vs.  Foreign accessions?</a:t>
            </a:r>
          </a:p>
          <a:p>
            <a:pPr lvl="2"/>
            <a:r>
              <a:rPr lang="en-GB" sz="1400" u="sng" dirty="0" err="1"/>
              <a:t>Autochtonous</a:t>
            </a:r>
            <a:r>
              <a:rPr lang="en-GB" sz="1400" u="sng" dirty="0"/>
              <a:t> varieties  </a:t>
            </a:r>
            <a:r>
              <a:rPr lang="en-GB" sz="1400" dirty="0"/>
              <a:t>vs.  </a:t>
            </a:r>
            <a:r>
              <a:rPr lang="en-GB" sz="1400" dirty="0" err="1" smtClean="0"/>
              <a:t>Roostocks</a:t>
            </a:r>
            <a:r>
              <a:rPr lang="en-GB" sz="1400" dirty="0" smtClean="0"/>
              <a:t>, </a:t>
            </a:r>
            <a:r>
              <a:rPr lang="en-GB" sz="1400" dirty="0" err="1" smtClean="0"/>
              <a:t>interpecific</a:t>
            </a:r>
            <a:r>
              <a:rPr lang="en-GB" sz="1400" dirty="0" smtClean="0"/>
              <a:t> hybrids, mutations, wild sp.</a:t>
            </a:r>
          </a:p>
          <a:p>
            <a:pPr lvl="1"/>
            <a:r>
              <a:rPr lang="en-GB" sz="1800" dirty="0" smtClean="0"/>
              <a:t>Number of accession (i.e.  clones) / variety: </a:t>
            </a:r>
            <a:r>
              <a:rPr lang="en-GB" sz="1800" u="sng" dirty="0" smtClean="0"/>
              <a:t>1?</a:t>
            </a:r>
            <a:r>
              <a:rPr lang="en-GB" sz="1800" dirty="0" smtClean="0"/>
              <a:t>   Several?</a:t>
            </a:r>
          </a:p>
          <a:p>
            <a:pPr lvl="1"/>
            <a:r>
              <a:rPr lang="en-GB" sz="1800" dirty="0" smtClean="0"/>
              <a:t>Duplication: in the country?  In different countries?  </a:t>
            </a:r>
            <a:r>
              <a:rPr lang="en-GB" sz="1800" u="sng" dirty="0" smtClean="0"/>
              <a:t>Both</a:t>
            </a:r>
            <a:r>
              <a:rPr lang="en-GB" sz="1800" dirty="0" smtClean="0"/>
              <a:t>?</a:t>
            </a:r>
          </a:p>
          <a:p>
            <a:pPr lvl="2"/>
            <a:r>
              <a:rPr lang="en-GB" sz="1400" u="sng" dirty="0" smtClean="0"/>
              <a:t>Variety</a:t>
            </a:r>
            <a:r>
              <a:rPr lang="en-GB" sz="1400" dirty="0" smtClean="0"/>
              <a:t>  or accession?</a:t>
            </a:r>
            <a:endParaRPr lang="en-GB" sz="1400" dirty="0" smtClean="0"/>
          </a:p>
          <a:p>
            <a:pPr lvl="1"/>
            <a:r>
              <a:rPr lang="en-GB" sz="1800" dirty="0" smtClean="0"/>
              <a:t>Sanitary status: virus free  vs.  </a:t>
            </a:r>
            <a:r>
              <a:rPr lang="en-GB" sz="1800" u="sng" dirty="0"/>
              <a:t>s</a:t>
            </a:r>
            <a:r>
              <a:rPr lang="en-GB" sz="1800" u="sng" dirty="0" smtClean="0"/>
              <a:t>tatus known</a:t>
            </a:r>
            <a:r>
              <a:rPr lang="en-GB" sz="1800" dirty="0" smtClean="0"/>
              <a:t>?</a:t>
            </a:r>
          </a:p>
        </p:txBody>
      </p:sp>
      <p:sp>
        <p:nvSpPr>
          <p:cNvPr id="6" name="CuadroTexto 12"/>
          <p:cNvSpPr txBox="1"/>
          <p:nvPr/>
        </p:nvSpPr>
        <p:spPr>
          <a:xfrm>
            <a:off x="3308909" y="137246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Country: FRANCE</a:t>
            </a:r>
          </a:p>
        </p:txBody>
      </p:sp>
    </p:spTree>
    <p:extLst>
      <p:ext uri="{BB962C8B-B14F-4D97-AF65-F5344CB8AC3E}">
        <p14:creationId xmlns:p14="http://schemas.microsoft.com/office/powerpoint/2010/main" val="407749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</TotalTime>
  <Words>872</Words>
  <Application>Microsoft Office PowerPoint</Application>
  <PresentationFormat>Affichage à l'écran (4:3)</PresentationFormat>
  <Paragraphs>175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Swis721 Cn BT</vt:lpstr>
      <vt:lpstr>Wingdings</vt:lpstr>
      <vt:lpstr>Tema de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Thierry LACOMBE</cp:lastModifiedBy>
  <cp:revision>54</cp:revision>
  <dcterms:created xsi:type="dcterms:W3CDTF">2020-10-16T15:36:45Z</dcterms:created>
  <dcterms:modified xsi:type="dcterms:W3CDTF">2020-11-04T20:39:20Z</dcterms:modified>
</cp:coreProperties>
</file>