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23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6" d="100"/>
          <a:sy n="106" d="100"/>
        </p:scale>
        <p:origin x="1662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6169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877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8336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4679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445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1662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9422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051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8420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840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15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4575D-F4AC-4AF7-9C1C-E9507041651D}" type="datetimeFigureOut">
              <a:rPr lang="es-ES" smtClean="0"/>
              <a:t>03/11/2020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038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5 CuadroTexto"/>
          <p:cNvSpPr txBox="1"/>
          <p:nvPr/>
        </p:nvSpPr>
        <p:spPr>
          <a:xfrm>
            <a:off x="6560913" y="343392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269777" y="1216797"/>
            <a:ext cx="865743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 Black" panose="020B0A04020102020204" pitchFamily="34" charset="0"/>
              </a:rPr>
              <a:t>Unique</a:t>
            </a:r>
            <a:r>
              <a:rPr lang="es-ES" sz="1400" dirty="0" smtClean="0">
                <a:latin typeface="Arial Black" panose="020B0A04020102020204" pitchFamily="34" charset="0"/>
              </a:rPr>
              <a:t> </a:t>
            </a:r>
            <a:r>
              <a:rPr lang="es-ES" sz="1400" dirty="0" err="1" smtClean="0">
                <a:latin typeface="Arial Black" panose="020B0A04020102020204" pitchFamily="34" charset="0"/>
              </a:rPr>
              <a:t>genotype</a:t>
            </a:r>
            <a:r>
              <a:rPr lang="es-ES" sz="1400" dirty="0" smtClean="0">
                <a:latin typeface="Arial Black" panose="020B0A04020102020204" pitchFamily="34" charset="0"/>
              </a:rPr>
              <a:t> </a:t>
            </a:r>
            <a:r>
              <a:rPr lang="en-GB" sz="1400" dirty="0" smtClean="0">
                <a:latin typeface="Arial Black" panose="020B0A04020102020204" pitchFamily="34" charset="0"/>
              </a:rPr>
              <a:t>candidates</a:t>
            </a:r>
            <a:r>
              <a:rPr lang="es-ES" sz="1400" dirty="0" smtClean="0">
                <a:latin typeface="Arial Black" panose="020B0A04020102020204" pitchFamily="34" charset="0"/>
              </a:rPr>
              <a:t> for </a:t>
            </a:r>
            <a:r>
              <a:rPr lang="es-ES" sz="1400" dirty="0">
                <a:latin typeface="Arial Black" panose="020B0A04020102020204" pitchFamily="34" charset="0"/>
              </a:rPr>
              <a:t>AEGIS : </a:t>
            </a:r>
            <a:r>
              <a:rPr lang="es-ES" sz="1400" dirty="0" smtClean="0">
                <a:latin typeface="Arial Black" panose="020B0A04020102020204" pitchFamily="34" charset="0"/>
              </a:rPr>
              <a:t>11 </a:t>
            </a:r>
            <a:r>
              <a:rPr lang="es-ES" sz="1400" dirty="0" err="1" smtClean="0">
                <a:latin typeface="Arial Black" panose="020B0A04020102020204" pitchFamily="34" charset="0"/>
              </a:rPr>
              <a:t>varieties</a:t>
            </a:r>
            <a:r>
              <a:rPr lang="es-ES" sz="1400" dirty="0" smtClean="0">
                <a:latin typeface="Arial Black" panose="020B0A04020102020204" pitchFamily="34" charset="0"/>
              </a:rPr>
              <a:t>  </a:t>
            </a:r>
          </a:p>
          <a:p>
            <a:r>
              <a:rPr lang="es-ES" sz="1200" dirty="0" smtClean="0">
                <a:latin typeface="Arial Black" panose="020B0A04020102020204" pitchFamily="34" charset="0"/>
              </a:rPr>
              <a:t> </a:t>
            </a:r>
          </a:p>
          <a:p>
            <a:pPr marL="361950" indent="171450">
              <a:buFont typeface="Arial" panose="020B0604020202020204" pitchFamily="34" charset="0"/>
              <a:buChar char="•"/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Maratheftiko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171450">
              <a:buFont typeface="Arial" panose="020B0604020202020204" pitchFamily="34" charset="0"/>
              <a:buChar char="•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Mauro</a:t>
            </a:r>
          </a:p>
          <a:p>
            <a:pPr marL="361950" indent="171450">
              <a:buFont typeface="Arial" panose="020B0604020202020204" pitchFamily="34" charset="0"/>
              <a:buChar char="•"/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Opthalmo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171450">
              <a:buFont typeface="Arial" panose="020B0604020202020204" pitchFamily="34" charset="0"/>
              <a:buChar char="•"/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Yiannoudhi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171450">
              <a:buFont typeface="Arial" panose="020B0604020202020204" pitchFamily="34" charset="0"/>
              <a:buChar char="•"/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Xinisteri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171450">
              <a:buFont typeface="Arial" panose="020B0604020202020204" pitchFamily="34" charset="0"/>
              <a:buChar char="•"/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Spourtiko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171450">
              <a:buFont typeface="Arial" panose="020B0604020202020204" pitchFamily="34" charset="0"/>
              <a:buChar char="•"/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Promara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171450">
              <a:buFont typeface="Arial" panose="020B0604020202020204" pitchFamily="34" charset="0"/>
              <a:buChar char="•"/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Vasilissa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171450">
              <a:buFont typeface="Arial" panose="020B0604020202020204" pitchFamily="34" charset="0"/>
              <a:buChar char="•"/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Kanella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171450"/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171450">
              <a:buFont typeface="Arial" panose="020B0604020202020204" pitchFamily="34" charset="0"/>
              <a:buChar char="•"/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Veriko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171450">
              <a:buFont typeface="Arial" panose="020B0604020202020204" pitchFamily="34" charset="0"/>
              <a:buChar char="•"/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Sideritis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dirty="0" smtClean="0">
              <a:latin typeface="Arial Black" panose="020B0A04020102020204" pitchFamily="34" charset="0"/>
            </a:endParaRPr>
          </a:p>
          <a:p>
            <a:endParaRPr lang="es-ES" sz="1200" dirty="0">
              <a:latin typeface="Arial Black" panose="020B0A04020102020204" pitchFamily="34" charset="0"/>
            </a:endParaRPr>
          </a:p>
          <a:p>
            <a:endParaRPr lang="es-ES" sz="1200" dirty="0" smtClean="0">
              <a:latin typeface="Arial Black" panose="020B0A04020102020204" pitchFamily="34" charset="0"/>
            </a:endParaRPr>
          </a:p>
          <a:p>
            <a:r>
              <a:rPr lang="es-ES" sz="1400" i="1" dirty="0" smtClean="0">
                <a:latin typeface="Arial Black" panose="020B0A04020102020204" pitchFamily="34" charset="0"/>
              </a:rPr>
              <a:t>Safety </a:t>
            </a:r>
            <a:r>
              <a:rPr lang="es-ES" sz="1400" i="1" dirty="0" err="1" smtClean="0">
                <a:latin typeface="Arial Black" panose="020B0A04020102020204" pitchFamily="34" charset="0"/>
              </a:rPr>
              <a:t>Duplications</a:t>
            </a:r>
            <a:endParaRPr lang="es-ES" sz="1400" i="1" dirty="0" smtClean="0">
              <a:latin typeface="Arial Black" panose="020B0A04020102020204" pitchFamily="34" charset="0"/>
            </a:endParaRP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171450">
              <a:buFont typeface="Arial" panose="020B0604020202020204" pitchFamily="34" charset="0"/>
              <a:buChar char="•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Pre-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basic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collection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Agricultural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Institute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61950" indent="171450">
              <a:buFont typeface="Arial" panose="020B0604020202020204" pitchFamily="34" charset="0"/>
              <a:buChar char="•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Basic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collection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Department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2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2881265" y="461870"/>
            <a:ext cx="2718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 Black" panose="020B0A04020102020204" pitchFamily="34" charset="0"/>
              </a:rPr>
              <a:t>Country: </a:t>
            </a:r>
            <a:r>
              <a:rPr lang="es-ES" dirty="0" err="1" smtClean="0">
                <a:latin typeface="Arial Black" panose="020B0A04020102020204" pitchFamily="34" charset="0"/>
              </a:rPr>
              <a:t>Cyprus</a:t>
            </a:r>
            <a:endParaRPr lang="es-ES" dirty="0" smtClean="0">
              <a:latin typeface="Arial Black" panose="020B0A04020102020204" pitchFamily="34" charset="0"/>
            </a:endParaRPr>
          </a:p>
        </p:txBody>
      </p:sp>
      <p:sp>
        <p:nvSpPr>
          <p:cNvPr id="2" name="Right Brace 1"/>
          <p:cNvSpPr/>
          <p:nvPr/>
        </p:nvSpPr>
        <p:spPr>
          <a:xfrm>
            <a:off x="2074200" y="1733406"/>
            <a:ext cx="247828" cy="1814402"/>
          </a:xfrm>
          <a:prstGeom prst="rightBrac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560247" y="2502107"/>
            <a:ext cx="28713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Autochthonous Wine grape  varieties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60247" y="3865250"/>
            <a:ext cx="27346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Autochthonous Table grape  varieties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ight Brace 16"/>
          <p:cNvSpPr/>
          <p:nvPr/>
        </p:nvSpPr>
        <p:spPr>
          <a:xfrm>
            <a:off x="2074200" y="3873896"/>
            <a:ext cx="247828" cy="317036"/>
          </a:xfrm>
          <a:prstGeom prst="rightBrace">
            <a:avLst/>
          </a:prstGeom>
          <a:ln w="158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4550" t="2930" r="4780" b="5831"/>
          <a:stretch/>
        </p:blipFill>
        <p:spPr>
          <a:xfrm>
            <a:off x="6911281" y="3984726"/>
            <a:ext cx="1213746" cy="1843879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7553821" y="1674891"/>
            <a:ext cx="1209433" cy="1988713"/>
            <a:chOff x="7261314" y="1329082"/>
            <a:chExt cx="886022" cy="153033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61314" y="1329082"/>
              <a:ext cx="886022" cy="1494123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7265986" y="2613196"/>
              <a:ext cx="8766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i="1" dirty="0" err="1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Spourtiko</a:t>
              </a:r>
              <a:endParaRPr lang="en-GB" sz="10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854811" y="5551606"/>
            <a:ext cx="8181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Veriko</a:t>
            </a:r>
            <a:endParaRPr lang="en-GB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6268741" y="1674891"/>
            <a:ext cx="1285080" cy="1993542"/>
            <a:chOff x="6067894" y="1329082"/>
            <a:chExt cx="978763" cy="152128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75495" y="1329082"/>
              <a:ext cx="886022" cy="1494123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6067894" y="2604143"/>
              <a:ext cx="9787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i="1" dirty="0" err="1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Maratheftiko</a:t>
              </a:r>
              <a:endParaRPr lang="en-GB" sz="10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529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5 CuadroTexto"/>
          <p:cNvSpPr txBox="1"/>
          <p:nvPr/>
        </p:nvSpPr>
        <p:spPr>
          <a:xfrm>
            <a:off x="6560913" y="343392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454227" y="1403288"/>
            <a:ext cx="764862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>
                <a:latin typeface="Arial Black" panose="020B0A04020102020204" pitchFamily="34" charset="0"/>
              </a:rPr>
              <a:t>Unsolved</a:t>
            </a:r>
            <a:r>
              <a:rPr lang="es-ES" sz="1400" dirty="0" smtClean="0">
                <a:latin typeface="Arial Black" panose="020B0A04020102020204" pitchFamily="34" charset="0"/>
              </a:rPr>
              <a:t> </a:t>
            </a:r>
            <a:r>
              <a:rPr lang="es-ES" sz="1400" dirty="0" err="1" smtClean="0">
                <a:latin typeface="Arial Black" panose="020B0A04020102020204" pitchFamily="34" charset="0"/>
              </a:rPr>
              <a:t>identities</a:t>
            </a:r>
            <a:r>
              <a:rPr lang="es-ES" sz="1400" dirty="0" smtClean="0">
                <a:latin typeface="Arial Black" panose="020B0A04020102020204" pitchFamily="34" charset="0"/>
              </a:rPr>
              <a:t> (7 </a:t>
            </a:r>
            <a:r>
              <a:rPr lang="es-ES" sz="1400" dirty="0" err="1" smtClean="0">
                <a:latin typeface="Arial Black" panose="020B0A04020102020204" pitchFamily="34" charset="0"/>
              </a:rPr>
              <a:t>varieties</a:t>
            </a:r>
            <a:r>
              <a:rPr lang="es-ES" sz="1400" dirty="0" smtClean="0">
                <a:latin typeface="Arial Black" panose="020B0A04020102020204" pitchFamily="34" charset="0"/>
              </a:rPr>
              <a:t>)</a:t>
            </a: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171450">
              <a:buFont typeface="Arial" panose="020B0604020202020204" pitchFamily="34" charset="0"/>
              <a:buChar char="•"/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Skouro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mauro</a:t>
            </a:r>
          </a:p>
          <a:p>
            <a:pPr marL="533400" indent="-171450">
              <a:buFont typeface="Arial" panose="020B0604020202020204" pitchFamily="34" charset="0"/>
              <a:buChar char="•"/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Flouriko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171450">
              <a:buFont typeface="Arial" panose="020B0604020202020204" pitchFamily="34" charset="0"/>
              <a:buChar char="•"/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Tsakrorogo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171450">
              <a:buFont typeface="Arial" panose="020B0604020202020204" pitchFamily="34" charset="0"/>
              <a:buChar char="•"/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Mixalias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171450">
              <a:buFont typeface="Arial" panose="020B0604020202020204" pitchFamily="34" charset="0"/>
              <a:buChar char="•"/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Yiallouriko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171450">
              <a:buFont typeface="Arial" panose="020B0604020202020204" pitchFamily="34" charset="0"/>
              <a:buChar char="•"/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Glikopromo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171450"/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171450">
              <a:buFont typeface="Arial" panose="020B0604020202020204" pitchFamily="34" charset="0"/>
              <a:buChar char="•"/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Katomylitiko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autochthonous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table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grape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variety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533400" indent="-171450">
              <a:buFont typeface="Arial" panose="020B0604020202020204" pitchFamily="34" charset="0"/>
              <a:buChar char="•"/>
            </a:pP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171450">
              <a:buFont typeface="Arial" panose="020B0604020202020204" pitchFamily="34" charset="0"/>
              <a:buChar char="•"/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Several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wild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varieties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agronomic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oenological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Name of varieties not yet validated</a:t>
            </a:r>
            <a:r>
              <a:rPr lang="es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Sanitary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status of the material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not known</a:t>
            </a:r>
            <a:r>
              <a:rPr lang="es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Not characterized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GB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ampelographic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description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and / or</a:t>
            </a:r>
          </a:p>
          <a:p>
            <a:pPr>
              <a:buClr>
                <a:srgbClr val="C00000"/>
              </a:buClr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molecular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endParaRPr lang="es-ES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2881265" y="461870"/>
            <a:ext cx="2718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 Black" panose="020B0A04020102020204" pitchFamily="34" charset="0"/>
              </a:rPr>
              <a:t>Country: </a:t>
            </a:r>
            <a:r>
              <a:rPr lang="en-GB" noProof="1" smtClean="0">
                <a:latin typeface="Arial Black" panose="020B0A04020102020204" pitchFamily="34" charset="0"/>
              </a:rPr>
              <a:t>Cyprus</a:t>
            </a:r>
            <a:endParaRPr lang="en-GB" noProof="1" smtClean="0">
              <a:latin typeface="Arial Black" panose="020B0A040201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18865"/>
          <a:stretch/>
        </p:blipFill>
        <p:spPr>
          <a:xfrm>
            <a:off x="6191285" y="1127970"/>
            <a:ext cx="2663003" cy="47832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19319" y="1403288"/>
            <a:ext cx="20412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Wild vine </a:t>
            </a:r>
            <a:r>
              <a:rPr lang="en-US" sz="12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2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ollection</a:t>
            </a:r>
            <a:endParaRPr lang="en-GB" sz="120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ight Brace 14"/>
          <p:cNvSpPr/>
          <p:nvPr/>
        </p:nvSpPr>
        <p:spPr>
          <a:xfrm>
            <a:off x="2570550" y="1979051"/>
            <a:ext cx="247828" cy="1162501"/>
          </a:xfrm>
          <a:prstGeom prst="rightBrac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3003087" y="2429496"/>
            <a:ext cx="24367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Autochthonous Wine grape varieties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76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600</TotalTime>
  <Words>114</Words>
  <Application>Microsoft Office PowerPoint</Application>
  <PresentationFormat>On-screen Show (4:3)</PresentationFormat>
  <Paragraphs>50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Arial Black</vt:lpstr>
      <vt:lpstr>Calibri</vt:lpstr>
      <vt:lpstr>Calibri Light</vt:lpstr>
      <vt:lpstr>Swis721 Cn BT</vt:lpstr>
      <vt:lpstr>Wingdings</vt:lpstr>
      <vt:lpstr>Tema de Office</vt:lpstr>
      <vt:lpstr>PowerPoint Presentation</vt:lpstr>
      <vt:lpstr>PowerPoint Presentation</vt:lpstr>
    </vt:vector>
  </TitlesOfParts>
  <Company>Comunidad de Madrid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ZAMORANO RODRIGUEZ, JOSE PABLO</dc:creator>
  <cp:lastModifiedBy>Savvas Savvides ARI</cp:lastModifiedBy>
  <cp:revision>38</cp:revision>
  <dcterms:created xsi:type="dcterms:W3CDTF">2020-10-16T15:36:45Z</dcterms:created>
  <dcterms:modified xsi:type="dcterms:W3CDTF">2020-11-03T10:38:11Z</dcterms:modified>
</cp:coreProperties>
</file>