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7" r:id="rId3"/>
    <p:sldId id="268" r:id="rId4"/>
    <p:sldId id="269" r:id="rId5"/>
    <p:sldId id="264" r:id="rId6"/>
    <p:sldId id="258" r:id="rId7"/>
    <p:sldId id="265" r:id="rId8"/>
    <p:sldId id="266" r:id="rId9"/>
    <p:sldId id="263" r:id="rId10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2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F4984-0AAA-4561-B7AA-2956FEB0A142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32CBD-F18F-440C-A3AB-AAB23D3F3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64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eaLnBrk="1" hangingPunct="1"/>
            <a:fld id="{63A2B2F4-3DE8-4823-88AD-66D81E1125B3}" type="slidenum">
              <a:rPr lang="hr-HR" altLang="en-US" b="0" u="none" smtClean="0">
                <a:latin typeface="Arial" charset="0"/>
              </a:rPr>
              <a:pPr eaLnBrk="1" hangingPunct="1"/>
              <a:t>2</a:t>
            </a:fld>
            <a:endParaRPr lang="hr-HR" altLang="en-US" b="0" u="none" smtClean="0">
              <a:latin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4213"/>
            <a:ext cx="4572000" cy="3429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343400"/>
            <a:ext cx="5489575" cy="411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76278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eaLnBrk="1" hangingPunct="1"/>
            <a:fld id="{8FFBA2BF-D906-4245-A9B2-98E9E72BCD78}" type="slidenum">
              <a:rPr lang="hr-HR" altLang="en-US" b="0" u="none" smtClean="0">
                <a:latin typeface="Arial" charset="0"/>
              </a:rPr>
              <a:pPr eaLnBrk="1" hangingPunct="1"/>
              <a:t>3</a:t>
            </a:fld>
            <a:endParaRPr lang="hr-HR" altLang="en-US" b="0" u="none" smtClean="0">
              <a:latin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4213"/>
            <a:ext cx="4572000" cy="34290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343400"/>
            <a:ext cx="5489575" cy="411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6536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D16D9-3422-4A19-91A9-F797D29A74A5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3983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Naslov, sadržaj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GB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GB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GB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GB"/>
          </a:p>
        </p:txBody>
      </p:sp>
      <p:sp>
        <p:nvSpPr>
          <p:cNvPr id="6" name="Rezervirano mjesto datuma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FF15504-150E-4418-8D8B-813ECED48579}" type="datetime1">
              <a:rPr lang="en-GB" altLang="en-US" smtClean="0"/>
              <a:t>04/11/2020</a:t>
            </a:fld>
            <a:endParaRPr lang="hr-HR" altLang="en-US"/>
          </a:p>
        </p:txBody>
      </p:sp>
      <p:sp>
        <p:nvSpPr>
          <p:cNvPr id="7" name="Rezervirano mjesto podnožja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hr-HR" altLang="en-US" smtClean="0"/>
              <a:t>Trebinje, 2019</a:t>
            </a:r>
            <a:endParaRPr lang="hr-HR" altLang="en-US"/>
          </a:p>
        </p:txBody>
      </p:sp>
      <p:sp>
        <p:nvSpPr>
          <p:cNvPr id="8" name="Rezervirano mjesto broja slajda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F231697-B726-4165-BBF0-2A6F858181D6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581896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Naslov, tekst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A4797-2EC0-4335-890E-F85342985329}" type="datetime1">
              <a:rPr lang="en-GB" altLang="sr-Latn-RS" smtClean="0"/>
              <a:t>04/11/2020</a:t>
            </a:fld>
            <a:endParaRPr lang="hr-HR" altLang="sr-Latn-R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 smtClean="0"/>
              <a:t>Trebinje, 2019</a:t>
            </a:r>
            <a:endParaRPr lang="hr-HR" altLang="sr-Latn-R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4373C-1ECD-4AC2-996F-50AA99B1079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44492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78487-D598-4B10-85E0-14B0747D3C50}" type="datetime1">
              <a:rPr lang="en-GB" altLang="sr-Latn-RS" smtClean="0"/>
              <a:t>04/11/2020</a:t>
            </a:fld>
            <a:endParaRPr lang="hr-HR" altLang="sr-Latn-R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 smtClean="0"/>
              <a:t>Trebinje, 2019</a:t>
            </a:r>
            <a:endParaRPr lang="hr-HR" altLang="sr-Latn-R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1C683-116F-48BF-8A44-8F319AA5D68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5893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pgr.cgiar.org/aegis/european-collection/european-accessions/Croatia" TargetMode="Externa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34798" y="1630635"/>
            <a:ext cx="865743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List</a:t>
            </a:r>
            <a:r>
              <a:rPr lang="es-ES" sz="1600" dirty="0" smtClean="0">
                <a:latin typeface="Arial Black" panose="020B0A04020102020204" pitchFamily="34" charset="0"/>
              </a:rPr>
              <a:t> of </a:t>
            </a:r>
            <a:r>
              <a:rPr lang="es-ES" sz="1600" dirty="0" err="1" smtClean="0">
                <a:latin typeface="Arial Black" panose="020B0A04020102020204" pitchFamily="34" charset="0"/>
              </a:rPr>
              <a:t>Unique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genotypes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candidates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for</a:t>
            </a:r>
            <a:r>
              <a:rPr lang="es-ES" sz="1600" dirty="0" smtClean="0">
                <a:latin typeface="Arial Black" panose="020B0A04020102020204" pitchFamily="34" charset="0"/>
              </a:rPr>
              <a:t> AEGIS and safety </a:t>
            </a:r>
            <a:r>
              <a:rPr lang="es-ES" sz="1600" dirty="0" err="1" smtClean="0">
                <a:latin typeface="Arial Black" panose="020B0A04020102020204" pitchFamily="34" charset="0"/>
              </a:rPr>
              <a:t>duplications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Outline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number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of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unique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genotypes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candidates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for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AEGIS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your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country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having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into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account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Guidelines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Indicate the number of candidates with safety duplications in other(s) repositorie(s)</a:t>
            </a:r>
            <a:endParaRPr lang="hr-HR" sz="1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hr-HR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 err="1" smtClean="0">
                <a:latin typeface="Arial Black" panose="020B0A04020102020204" pitchFamily="34" charset="0"/>
              </a:rPr>
              <a:t>We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have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already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nominated</a:t>
            </a:r>
            <a:r>
              <a:rPr lang="hr-HR" sz="1200" dirty="0" smtClean="0">
                <a:latin typeface="Arial Black" panose="020B0A04020102020204" pitchFamily="34" charset="0"/>
              </a:rPr>
              <a:t> 90 </a:t>
            </a:r>
            <a:r>
              <a:rPr lang="hr-HR" sz="1200" dirty="0" err="1" smtClean="0">
                <a:latin typeface="Arial Black" panose="020B0A04020102020204" pitchFamily="34" charset="0"/>
              </a:rPr>
              <a:t>cvs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>
                <a:latin typeface="Arial Black" panose="020B0A04020102020204" pitchFamily="34" charset="0"/>
              </a:rPr>
              <a:t>for AEGIS </a:t>
            </a:r>
            <a:r>
              <a:rPr lang="hr-HR" sz="1200" dirty="0">
                <a:latin typeface="Arial Black" panose="020B0A04020102020204" pitchFamily="34" charset="0"/>
                <a:hlinkClick r:id="rId3"/>
              </a:rPr>
              <a:t>https://</a:t>
            </a:r>
            <a:r>
              <a:rPr lang="hr-HR" sz="1200" dirty="0" smtClean="0">
                <a:latin typeface="Arial Black" panose="020B0A04020102020204" pitchFamily="34" charset="0"/>
                <a:hlinkClick r:id="rId3"/>
              </a:rPr>
              <a:t>www.ecpgr.cgiar.org/aegis/european-collection/european-accessions/Croatia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 err="1" smtClean="0">
                <a:latin typeface="Arial Black" panose="020B0A04020102020204" pitchFamily="34" charset="0"/>
              </a:rPr>
              <a:t>We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consider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that</a:t>
            </a:r>
            <a:r>
              <a:rPr lang="hr-HR" sz="1200" dirty="0" smtClean="0">
                <a:latin typeface="Arial Black" panose="020B0A04020102020204" pitchFamily="34" charset="0"/>
              </a:rPr>
              <a:t> cca 13O </a:t>
            </a:r>
            <a:r>
              <a:rPr lang="hr-HR" sz="1200" dirty="0" err="1" smtClean="0">
                <a:latin typeface="Arial Black" panose="020B0A04020102020204" pitchFamily="34" charset="0"/>
              </a:rPr>
              <a:t>cvs</a:t>
            </a:r>
            <a:r>
              <a:rPr lang="hr-HR" sz="1200" dirty="0" smtClean="0">
                <a:latin typeface="Arial Black" panose="020B0A04020102020204" pitchFamily="34" charset="0"/>
              </a:rPr>
              <a:t> are </a:t>
            </a:r>
            <a:r>
              <a:rPr lang="hr-HR" sz="1200" dirty="0" err="1" smtClean="0">
                <a:latin typeface="Arial Black" panose="020B0A04020102020204" pitchFamily="34" charset="0"/>
              </a:rPr>
              <a:t>indigenous</a:t>
            </a:r>
            <a:r>
              <a:rPr lang="hr-HR" sz="1200" dirty="0" smtClean="0">
                <a:latin typeface="Arial Black" panose="020B0A04020102020204" pitchFamily="34" charset="0"/>
              </a:rPr>
              <a:t> Croatian. </a:t>
            </a:r>
            <a:r>
              <a:rPr lang="hr-HR" sz="1200" dirty="0" err="1" smtClean="0">
                <a:latin typeface="Arial Black" panose="020B0A04020102020204" pitchFamily="34" charset="0"/>
              </a:rPr>
              <a:t>They</a:t>
            </a:r>
            <a:r>
              <a:rPr lang="hr-HR" sz="1200" dirty="0" smtClean="0">
                <a:latin typeface="Arial Black" panose="020B0A04020102020204" pitchFamily="34" charset="0"/>
              </a:rPr>
              <a:t> are </a:t>
            </a:r>
            <a:r>
              <a:rPr lang="hr-HR" sz="1200" dirty="0" err="1" smtClean="0">
                <a:latin typeface="Arial Black" panose="020B0A04020102020204" pitchFamily="34" charset="0"/>
              </a:rPr>
              <a:t>collected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in</a:t>
            </a:r>
            <a:r>
              <a:rPr lang="hr-HR" sz="1200" dirty="0" smtClean="0">
                <a:latin typeface="Arial Black" panose="020B0A04020102020204" pitchFamily="34" charset="0"/>
              </a:rPr>
              <a:t> National </a:t>
            </a:r>
            <a:r>
              <a:rPr lang="hr-HR" sz="1200" dirty="0" err="1">
                <a:latin typeface="Arial Black" panose="020B0A04020102020204" pitchFamily="34" charset="0"/>
              </a:rPr>
              <a:t>N</a:t>
            </a:r>
            <a:r>
              <a:rPr lang="hr-HR" sz="1200" dirty="0" err="1" smtClean="0">
                <a:latin typeface="Arial Black" panose="020B0A04020102020204" pitchFamily="34" charset="0"/>
              </a:rPr>
              <a:t>ative</a:t>
            </a:r>
            <a:r>
              <a:rPr lang="hr-HR" sz="1200" dirty="0" smtClean="0">
                <a:latin typeface="Arial Black" panose="020B0A04020102020204" pitchFamily="34" charset="0"/>
              </a:rPr>
              <a:t> Grapevine </a:t>
            </a:r>
            <a:r>
              <a:rPr lang="hr-HR" sz="1200" dirty="0" err="1" smtClean="0">
                <a:latin typeface="Arial Black" panose="020B0A04020102020204" pitchFamily="34" charset="0"/>
              </a:rPr>
              <a:t>Varieties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Collection</a:t>
            </a:r>
            <a:r>
              <a:rPr lang="hr-HR" sz="1200" dirty="0" smtClean="0">
                <a:latin typeface="Arial Black" panose="020B0A04020102020204" pitchFamily="34" charset="0"/>
              </a:rPr>
              <a:t> (Uni Zagreb, </a:t>
            </a:r>
            <a:r>
              <a:rPr lang="hr-HR" sz="1200" dirty="0" err="1" smtClean="0">
                <a:latin typeface="Arial Black" panose="020B0A04020102020204" pitchFamily="34" charset="0"/>
              </a:rPr>
              <a:t>Faculty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of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Agriculture</a:t>
            </a:r>
            <a:r>
              <a:rPr lang="hr-HR" sz="1200" dirty="0" smtClean="0">
                <a:latin typeface="Arial Black" panose="020B0A04020102020204" pitchFamily="34" charset="0"/>
              </a:rPr>
              <a:t>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 smtClean="0">
                <a:latin typeface="Arial Black" panose="020B0A04020102020204" pitchFamily="34" charset="0"/>
              </a:rPr>
              <a:t>All </a:t>
            </a:r>
            <a:r>
              <a:rPr lang="hr-HR" sz="1200" dirty="0" err="1" smtClean="0">
                <a:latin typeface="Arial Black" panose="020B0A04020102020204" pitchFamily="34" charset="0"/>
              </a:rPr>
              <a:t>of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them</a:t>
            </a:r>
            <a:r>
              <a:rPr lang="hr-HR" sz="1200" dirty="0" smtClean="0">
                <a:latin typeface="Arial Black" panose="020B0A04020102020204" pitchFamily="34" charset="0"/>
              </a:rPr>
              <a:t> are </a:t>
            </a:r>
            <a:r>
              <a:rPr lang="hr-HR" sz="1200" dirty="0" err="1" smtClean="0">
                <a:latin typeface="Arial Black" panose="020B0A04020102020204" pitchFamily="34" charset="0"/>
              </a:rPr>
              <a:t>identified</a:t>
            </a:r>
            <a:r>
              <a:rPr lang="hr-HR" sz="1200" dirty="0" smtClean="0">
                <a:latin typeface="Arial Black" panose="020B0A04020102020204" pitchFamily="34" charset="0"/>
              </a:rPr>
              <a:t> (</a:t>
            </a:r>
            <a:r>
              <a:rPr lang="hr-HR" sz="1200" dirty="0" err="1" smtClean="0">
                <a:latin typeface="Arial Black" panose="020B0A04020102020204" pitchFamily="34" charset="0"/>
              </a:rPr>
              <a:t>by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ampelographic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and</a:t>
            </a:r>
            <a:r>
              <a:rPr lang="hr-HR" sz="1200" dirty="0" smtClean="0">
                <a:latin typeface="Arial Black" panose="020B0A04020102020204" pitchFamily="34" charset="0"/>
              </a:rPr>
              <a:t> SSR </a:t>
            </a:r>
            <a:r>
              <a:rPr lang="hr-HR" sz="1200" dirty="0" err="1" smtClean="0">
                <a:latin typeface="Arial Black" panose="020B0A04020102020204" pitchFamily="34" charset="0"/>
              </a:rPr>
              <a:t>markers</a:t>
            </a:r>
            <a:r>
              <a:rPr lang="hr-HR" sz="1200" dirty="0" smtClean="0">
                <a:latin typeface="Arial Black" panose="020B0A04020102020204" pitchFamily="34" charset="0"/>
              </a:rPr>
              <a:t>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 err="1" smtClean="0">
                <a:latin typeface="Arial Black" panose="020B0A04020102020204" pitchFamily="34" charset="0"/>
              </a:rPr>
              <a:t>Almost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all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indigenous</a:t>
            </a:r>
            <a:r>
              <a:rPr lang="hr-HR" sz="1200" dirty="0" smtClean="0">
                <a:latin typeface="Arial Black" panose="020B0A04020102020204" pitchFamily="34" charset="0"/>
              </a:rPr>
              <a:t> (</a:t>
            </a:r>
            <a:r>
              <a:rPr lang="hr-HR" sz="1200" dirty="0" err="1" smtClean="0">
                <a:latin typeface="Arial Black" panose="020B0A04020102020204" pitchFamily="34" charset="0"/>
              </a:rPr>
              <a:t>or</a:t>
            </a:r>
            <a:r>
              <a:rPr lang="hr-HR" sz="1200" dirty="0" smtClean="0">
                <a:latin typeface="Arial Black" panose="020B0A04020102020204" pitchFamily="34" charset="0"/>
              </a:rPr>
              <a:t>  </a:t>
            </a:r>
            <a:r>
              <a:rPr lang="hr-HR" sz="1200" dirty="0" err="1" smtClean="0">
                <a:latin typeface="Arial Black" panose="020B0A04020102020204" pitchFamily="34" charset="0"/>
              </a:rPr>
              <a:t>considered</a:t>
            </a:r>
            <a:r>
              <a:rPr lang="hr-HR" sz="1200" dirty="0" smtClean="0">
                <a:latin typeface="Arial Black" panose="020B0A04020102020204" pitchFamily="34" charset="0"/>
              </a:rPr>
              <a:t> to </a:t>
            </a:r>
            <a:r>
              <a:rPr lang="hr-HR" sz="1200" dirty="0" err="1" smtClean="0">
                <a:latin typeface="Arial Black" panose="020B0A04020102020204" pitchFamily="34" charset="0"/>
              </a:rPr>
              <a:t>be</a:t>
            </a:r>
            <a:r>
              <a:rPr lang="hr-HR" sz="1200" dirty="0" smtClean="0">
                <a:latin typeface="Arial Black" panose="020B0A04020102020204" pitchFamily="34" charset="0"/>
              </a:rPr>
              <a:t>) Croatian </a:t>
            </a:r>
            <a:r>
              <a:rPr lang="hr-HR" sz="1200" dirty="0" err="1" smtClean="0">
                <a:latin typeface="Arial Black" panose="020B0A04020102020204" pitchFamily="34" charset="0"/>
              </a:rPr>
              <a:t>cvs</a:t>
            </a:r>
            <a:r>
              <a:rPr lang="hr-HR" sz="1200" dirty="0" smtClean="0">
                <a:latin typeface="Arial Black" panose="020B0A04020102020204" pitchFamily="34" charset="0"/>
              </a:rPr>
              <a:t> are </a:t>
            </a:r>
            <a:r>
              <a:rPr lang="hr-HR" sz="1200" dirty="0" err="1" smtClean="0">
                <a:latin typeface="Arial Black" panose="020B0A04020102020204" pitchFamily="34" charset="0"/>
              </a:rPr>
              <a:t>safety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duplicated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in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national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safety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collections</a:t>
            </a:r>
            <a:r>
              <a:rPr lang="hr-HR" sz="1200" dirty="0" smtClean="0">
                <a:latin typeface="Arial Black" panose="020B0A04020102020204" pitchFamily="34" charset="0"/>
              </a:rPr>
              <a:t> (</a:t>
            </a:r>
            <a:r>
              <a:rPr lang="hr-HR" sz="1200" dirty="0" err="1" smtClean="0">
                <a:latin typeface="Arial Black" panose="020B0A04020102020204" pitchFamily="34" charset="0"/>
              </a:rPr>
              <a:t>four</a:t>
            </a:r>
            <a:r>
              <a:rPr lang="hr-HR" sz="1200" dirty="0" smtClean="0">
                <a:latin typeface="Arial Black" panose="020B0A04020102020204" pitchFamily="34" charset="0"/>
              </a:rPr>
              <a:t>). </a:t>
            </a:r>
            <a:r>
              <a:rPr lang="hr-HR" sz="1200" dirty="0" err="1" smtClean="0">
                <a:latin typeface="Arial Black" panose="020B0A04020102020204" pitchFamily="34" charset="0"/>
              </a:rPr>
              <a:t>The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new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safety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collection</a:t>
            </a:r>
            <a:r>
              <a:rPr lang="hr-HR" sz="1200" dirty="0" smtClean="0">
                <a:latin typeface="Arial Black" panose="020B0A04020102020204" pitchFamily="34" charset="0"/>
              </a:rPr>
              <a:t> (Uni Osijek, </a:t>
            </a:r>
            <a:r>
              <a:rPr lang="hr-HR" sz="1200" dirty="0" err="1" smtClean="0">
                <a:latin typeface="Arial Black" panose="020B0A04020102020204" pitchFamily="34" charset="0"/>
              </a:rPr>
              <a:t>Slavonia</a:t>
            </a:r>
            <a:r>
              <a:rPr lang="hr-HR" sz="1200" dirty="0" smtClean="0">
                <a:latin typeface="Arial Black" panose="020B0A04020102020204" pitchFamily="34" charset="0"/>
              </a:rPr>
              <a:t>) </a:t>
            </a:r>
            <a:r>
              <a:rPr lang="hr-HR" sz="1200" dirty="0" err="1" smtClean="0">
                <a:latin typeface="Arial Black" panose="020B0A04020102020204" pitchFamily="34" charset="0"/>
              </a:rPr>
              <a:t>is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establishing</a:t>
            </a:r>
            <a:r>
              <a:rPr lang="hr-HR" sz="1200" dirty="0" smtClean="0">
                <a:latin typeface="Arial Black" panose="020B0A04020102020204" pitchFamily="34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 smtClean="0">
                <a:latin typeface="Arial Black" panose="020B0A04020102020204" pitchFamily="34" charset="0"/>
              </a:rPr>
              <a:t>Some </a:t>
            </a:r>
            <a:r>
              <a:rPr lang="hr-HR" sz="1200" dirty="0" err="1" smtClean="0">
                <a:latin typeface="Arial Black" panose="020B0A04020102020204" pitchFamily="34" charset="0"/>
              </a:rPr>
              <a:t>new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genotypes</a:t>
            </a:r>
            <a:r>
              <a:rPr lang="hr-HR" sz="1200" dirty="0" smtClean="0">
                <a:latin typeface="Arial Black" panose="020B0A04020102020204" pitchFamily="34" charset="0"/>
              </a:rPr>
              <a:t> (newly </a:t>
            </a:r>
            <a:r>
              <a:rPr lang="hr-HR" sz="1200" dirty="0" err="1" smtClean="0">
                <a:latin typeface="Arial Black" panose="020B0A04020102020204" pitchFamily="34" charset="0"/>
              </a:rPr>
              <a:t>found</a:t>
            </a:r>
            <a:r>
              <a:rPr lang="hr-HR" sz="1200" dirty="0" smtClean="0">
                <a:latin typeface="Arial Black" panose="020B0A04020102020204" pitchFamily="34" charset="0"/>
              </a:rPr>
              <a:t>) are </a:t>
            </a:r>
            <a:r>
              <a:rPr lang="hr-HR" sz="1200" dirty="0" err="1" smtClean="0">
                <a:latin typeface="Arial Black" panose="020B0A04020102020204" pitchFamily="34" charset="0"/>
              </a:rPr>
              <a:t>still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unique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in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only</a:t>
            </a:r>
            <a:r>
              <a:rPr lang="hr-HR" sz="1200" dirty="0" smtClean="0">
                <a:latin typeface="Arial Black" panose="020B0A04020102020204" pitchFamily="34" charset="0"/>
              </a:rPr>
              <a:t> one </a:t>
            </a:r>
            <a:r>
              <a:rPr lang="hr-HR" sz="1200" dirty="0" err="1" smtClean="0">
                <a:latin typeface="Arial Black" panose="020B0A04020102020204" pitchFamily="34" charset="0"/>
              </a:rPr>
              <a:t>collection</a:t>
            </a:r>
            <a:r>
              <a:rPr lang="hr-HR" sz="1200" dirty="0" smtClean="0">
                <a:latin typeface="Arial Black" panose="020B0A04020102020204" pitchFamily="34" charset="0"/>
              </a:rPr>
              <a:t> – </a:t>
            </a:r>
            <a:r>
              <a:rPr lang="hr-HR" sz="1200" dirty="0" err="1" smtClean="0">
                <a:latin typeface="Arial Black" panose="020B0A04020102020204" pitchFamily="34" charset="0"/>
              </a:rPr>
              <a:t>need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back</a:t>
            </a:r>
            <a:r>
              <a:rPr lang="hr-HR" sz="1200" dirty="0" smtClean="0">
                <a:latin typeface="Arial Black" panose="020B0A04020102020204" pitchFamily="34" charset="0"/>
              </a:rPr>
              <a:t> </a:t>
            </a:r>
            <a:r>
              <a:rPr lang="hr-HR" sz="1200" dirty="0" err="1" smtClean="0">
                <a:latin typeface="Arial Black" panose="020B0A04020102020204" pitchFamily="34" charset="0"/>
              </a:rPr>
              <a:t>up</a:t>
            </a:r>
            <a:endParaRPr lang="hr-HR" sz="1200" dirty="0" smtClean="0">
              <a:latin typeface="Arial Black" panose="020B0A040201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r-HR" sz="1200" i="1" dirty="0" smtClean="0">
              <a:latin typeface="Arial Black" panose="020B0A04020102020204" pitchFamily="34" charset="0"/>
            </a:endParaRPr>
          </a:p>
          <a:p>
            <a:pPr algn="ctr"/>
            <a:endParaRPr lang="es-ES" sz="1200" i="1" dirty="0" smtClean="0">
              <a:latin typeface="Arial Black" panose="020B0A04020102020204" pitchFamily="34" charset="0"/>
            </a:endParaRP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834726" y="574148"/>
            <a:ext cx="4493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</a:t>
            </a:r>
            <a:r>
              <a:rPr lang="hr-HR" sz="1600" dirty="0" smtClean="0">
                <a:latin typeface="Arial Black" panose="020B0A04020102020204" pitchFamily="34" charset="0"/>
              </a:rPr>
              <a:t> Croatia</a:t>
            </a:r>
          </a:p>
          <a:p>
            <a:pPr algn="ctr"/>
            <a:endParaRPr lang="hr-HR" sz="1600" dirty="0">
              <a:latin typeface="Arial Black" panose="020B0A04020102020204" pitchFamily="34" charset="0"/>
            </a:endParaRPr>
          </a:p>
          <a:p>
            <a:pPr algn="ctr"/>
            <a:r>
              <a:rPr lang="hr-H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Edi </a:t>
            </a:r>
            <a:r>
              <a:rPr lang="hr-H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Maletić</a:t>
            </a:r>
            <a:r>
              <a:rPr lang="hr-H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&amp; Goran Zdunić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458" y="2772446"/>
            <a:ext cx="2916885" cy="149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_marastina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39" y="2695216"/>
            <a:ext cx="1067926" cy="136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_plavina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423" y="2618509"/>
            <a:ext cx="1294693" cy="143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79388" y="1196975"/>
            <a:ext cx="87852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457200" indent="-4572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 eaLnBrk="0" hangingPunct="0"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eaLnBrk="1" hangingPunct="1">
              <a:spcAft>
                <a:spcPct val="40000"/>
              </a:spcAft>
              <a:buSzPct val="70000"/>
            </a:pPr>
            <a:endParaRPr lang="en-US" altLang="en-US" sz="2400" b="0" u="none">
              <a:cs typeface="Times New Roman" pitchFamily="18" charset="0"/>
            </a:endParaRP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2124075" y="1773238"/>
            <a:ext cx="9144000" cy="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defRPr/>
            </a:pPr>
            <a:endParaRPr lang="hr-H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012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300326"/>
            <a:ext cx="8229600" cy="1368425"/>
          </a:xfrm>
        </p:spPr>
        <p:txBody>
          <a:bodyPr/>
          <a:lstStyle/>
          <a:p>
            <a:pPr algn="l" eaLnBrk="1" hangingPunct="1"/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Establishing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 </a:t>
            </a:r>
            <a:r>
              <a:rPr lang="hr-HR" altLang="en-US" sz="2000" i="1" dirty="0" smtClean="0">
                <a:solidFill>
                  <a:schemeClr val="tx1"/>
                </a:solidFill>
                <a:latin typeface="Lucida Sans Unicode" pitchFamily="34" charset="0"/>
              </a:rPr>
              <a:t>ex situ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collection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 of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Croatian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native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varieties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/>
            </a:r>
            <a:b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</a:b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from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 2001: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Faculty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’s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experimental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field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 Jazbina (National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collection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: 140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accessions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, 3-7 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plants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/</a:t>
            </a:r>
            <a:r>
              <a:rPr lang="hr-HR" altLang="en-US" sz="2000" dirty="0" err="1" smtClean="0">
                <a:solidFill>
                  <a:schemeClr val="tx1"/>
                </a:solidFill>
                <a:latin typeface="Lucida Sans Unicode" pitchFamily="34" charset="0"/>
              </a:rPr>
              <a:t>variety</a:t>
            </a:r>
            <a:r>
              <a:rPr lang="hr-HR" altLang="en-US" sz="2000" dirty="0" smtClean="0">
                <a:solidFill>
                  <a:schemeClr val="tx1"/>
                </a:solidFill>
                <a:latin typeface="Lucida Sans Unicode" pitchFamily="34" charset="0"/>
              </a:rPr>
              <a:t>)</a:t>
            </a:r>
          </a:p>
        </p:txBody>
      </p:sp>
      <p:pic>
        <p:nvPicPr>
          <p:cNvPr id="43013" name="Picture 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038" y="1710020"/>
            <a:ext cx="3712914" cy="4951130"/>
          </a:xfrm>
          <a:noFill/>
        </p:spPr>
      </p:pic>
      <p:sp>
        <p:nvSpPr>
          <p:cNvPr id="2" name="Rezervirano mjesto podnožj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 altLang="sr-Latn-RS" dirty="0"/>
          </a:p>
        </p:txBody>
      </p:sp>
      <p:sp>
        <p:nvSpPr>
          <p:cNvPr id="43015" name="Rezervirano mjesto sadržaja 3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sr-Latn-CS" altLang="en-US" smtClean="0"/>
          </a:p>
        </p:txBody>
      </p:sp>
      <p:pic>
        <p:nvPicPr>
          <p:cNvPr id="43016" name="Picture 4" descr="kolekcija tabl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3" r="20000" b="-513"/>
          <a:stretch>
            <a:fillRect/>
          </a:stretch>
        </p:blipFill>
        <p:spPr>
          <a:xfrm>
            <a:off x="4714556" y="1665288"/>
            <a:ext cx="4250057" cy="5051426"/>
          </a:xfrm>
          <a:noFill/>
        </p:spPr>
      </p:pic>
    </p:spTree>
    <p:extLst>
      <p:ext uri="{BB962C8B-B14F-4D97-AF65-F5344CB8AC3E}">
        <p14:creationId xmlns:p14="http://schemas.microsoft.com/office/powerpoint/2010/main" val="36487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90" y="91281"/>
            <a:ext cx="8229600" cy="792163"/>
          </a:xfrm>
        </p:spPr>
        <p:txBody>
          <a:bodyPr/>
          <a:lstStyle/>
          <a:p>
            <a:pPr algn="l" eaLnBrk="1" hangingPunct="1"/>
            <a:r>
              <a:rPr lang="hr-HR" altLang="en-US" sz="2800" dirty="0" err="1" smtClean="0">
                <a:latin typeface="Lucida Sans Unicode" pitchFamily="34" charset="0"/>
              </a:rPr>
              <a:t>Region</a:t>
            </a:r>
            <a:r>
              <a:rPr lang="en-US" altLang="en-US" sz="2800" dirty="0" smtClean="0">
                <a:latin typeface="Lucida Sans Unicode" pitchFamily="34" charset="0"/>
              </a:rPr>
              <a:t>al </a:t>
            </a:r>
            <a:r>
              <a:rPr lang="hr-HR" altLang="en-US" sz="2800" dirty="0" smtClean="0">
                <a:latin typeface="Lucida Sans Unicode" pitchFamily="34" charset="0"/>
              </a:rPr>
              <a:t>c</a:t>
            </a:r>
            <a:r>
              <a:rPr lang="en-US" altLang="en-US" sz="2800" dirty="0" err="1" smtClean="0">
                <a:latin typeface="Lucida Sans Unicode" pitchFamily="34" charset="0"/>
              </a:rPr>
              <a:t>ollections</a:t>
            </a:r>
            <a:r>
              <a:rPr lang="hr-HR" altLang="en-US" sz="2800" dirty="0" smtClean="0">
                <a:latin typeface="Lucida Sans Unicode" pitchFamily="34" charset="0"/>
              </a:rPr>
              <a:t>:</a:t>
            </a:r>
            <a:r>
              <a:rPr lang="hr-HR" altLang="en-US" dirty="0" smtClean="0"/>
              <a:t>  </a:t>
            </a:r>
            <a:endParaRPr lang="en-US" alt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68375"/>
            <a:ext cx="4061547" cy="482441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hr-HR" altLang="sr-Latn-RS" sz="2000" dirty="0" smtClean="0">
                <a:latin typeface="Lucida Sans Unicode" pitchFamily="34" charset="0"/>
              </a:rPr>
              <a:t>Split (</a:t>
            </a:r>
            <a:r>
              <a:rPr lang="hr-HR" altLang="sr-Latn-RS" sz="2000" dirty="0" err="1" smtClean="0">
                <a:latin typeface="Lucida Sans Unicode" pitchFamily="34" charset="0"/>
              </a:rPr>
              <a:t>Dalmatia</a:t>
            </a:r>
            <a:r>
              <a:rPr lang="hr-HR" altLang="sr-Latn-RS" sz="2000" dirty="0" smtClean="0">
                <a:latin typeface="Lucida Sans Unicode" pitchFamily="34" charset="0"/>
              </a:rPr>
              <a:t>), Poreč (</a:t>
            </a:r>
            <a:r>
              <a:rPr lang="hr-HR" altLang="sr-Latn-RS" sz="2000" dirty="0" err="1" smtClean="0">
                <a:latin typeface="Lucida Sans Unicode" pitchFamily="34" charset="0"/>
              </a:rPr>
              <a:t>Istria</a:t>
            </a:r>
            <a:r>
              <a:rPr lang="hr-HR" altLang="sr-Latn-RS" sz="2000" dirty="0" smtClean="0">
                <a:latin typeface="Lucida Sans Unicode" pitchFamily="34" charset="0"/>
              </a:rPr>
              <a:t>), </a:t>
            </a:r>
            <a:r>
              <a:rPr lang="hr-HR" altLang="sr-Latn-RS" sz="2000" dirty="0" err="1" smtClean="0">
                <a:latin typeface="Lucida Sans Unicode" pitchFamily="34" charset="0"/>
              </a:rPr>
              <a:t>island</a:t>
            </a:r>
            <a:r>
              <a:rPr lang="hr-HR" altLang="sr-Latn-RS" sz="2000" dirty="0" smtClean="0">
                <a:latin typeface="Lucida Sans Unicode" pitchFamily="34" charset="0"/>
              </a:rPr>
              <a:t> </a:t>
            </a:r>
            <a:r>
              <a:rPr lang="hr-HR" altLang="sr-Latn-RS" sz="2000" dirty="0" err="1" smtClean="0">
                <a:latin typeface="Lucida Sans Unicode" pitchFamily="34" charset="0"/>
              </a:rPr>
              <a:t>of</a:t>
            </a:r>
            <a:r>
              <a:rPr lang="hr-HR" altLang="sr-Latn-RS" sz="2000" dirty="0" smtClean="0">
                <a:latin typeface="Lucida Sans Unicode" pitchFamily="34" charset="0"/>
              </a:rPr>
              <a:t> Krk, Zagorje (NW Croatia), Osijek (</a:t>
            </a:r>
            <a:r>
              <a:rPr lang="hr-HR" altLang="sr-Latn-RS" sz="2000" dirty="0" err="1" smtClean="0">
                <a:latin typeface="Lucida Sans Unicode" pitchFamily="34" charset="0"/>
              </a:rPr>
              <a:t>Slavonia</a:t>
            </a:r>
            <a:r>
              <a:rPr lang="hr-HR" altLang="sr-Latn-RS" sz="2000" dirty="0" smtClean="0">
                <a:latin typeface="Lucida Sans Unicode" pitchFamily="34" charset="0"/>
              </a:rPr>
              <a:t>)</a:t>
            </a:r>
            <a:r>
              <a:rPr lang="en-US" altLang="sr-Latn-RS" sz="2000" dirty="0" smtClean="0">
                <a:latin typeface="Lucida Sans Unicode" pitchFamily="34" charset="0"/>
              </a:rPr>
              <a:t>:</a:t>
            </a:r>
            <a:endParaRPr lang="hr-HR" altLang="sr-Latn-RS" sz="2000" dirty="0" smtClean="0">
              <a:latin typeface="Lucida Sans Unicode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altLang="sr-Latn-RS" sz="1800" dirty="0" smtClean="0">
              <a:latin typeface="Lucida Sans Unicode" pitchFamily="34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sr-Latn-RS" sz="1800" dirty="0" smtClean="0">
                <a:latin typeface="Lucida Sans Unicode" pitchFamily="34" charset="0"/>
              </a:rPr>
              <a:t>Local native varieties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hr-HR" altLang="sr-Latn-RS" sz="1800" dirty="0" smtClean="0">
                <a:latin typeface="Lucida Sans Unicode" pitchFamily="34" charset="0"/>
              </a:rPr>
              <a:t>P</a:t>
            </a:r>
            <a:r>
              <a:rPr lang="en-US" altLang="sr-Latn-RS" sz="1800" dirty="0" smtClean="0">
                <a:latin typeface="Lucida Sans Unicode" pitchFamily="34" charset="0"/>
              </a:rPr>
              <a:t>reservation</a:t>
            </a:r>
            <a:r>
              <a:rPr lang="hr-HR" altLang="sr-Latn-RS" sz="1800" dirty="0" smtClean="0">
                <a:latin typeface="Lucida Sans Unicode" pitchFamily="34" charset="0"/>
              </a:rPr>
              <a:t> (</a:t>
            </a:r>
            <a:r>
              <a:rPr lang="hr-HR" altLang="sr-Latn-RS" sz="1800" dirty="0" err="1" smtClean="0">
                <a:latin typeface="Lucida Sans Unicode" pitchFamily="34" charset="0"/>
              </a:rPr>
              <a:t>back</a:t>
            </a:r>
            <a:r>
              <a:rPr lang="hr-HR" altLang="sr-Latn-RS" sz="1800" dirty="0" smtClean="0">
                <a:latin typeface="Lucida Sans Unicode" pitchFamily="34" charset="0"/>
              </a:rPr>
              <a:t>-</a:t>
            </a:r>
            <a:r>
              <a:rPr lang="hr-HR" altLang="sr-Latn-RS" sz="1800" dirty="0" err="1" smtClean="0">
                <a:latin typeface="Lucida Sans Unicode" pitchFamily="34" charset="0"/>
              </a:rPr>
              <a:t>up</a:t>
            </a:r>
            <a:r>
              <a:rPr lang="hr-HR" altLang="sr-Latn-RS" sz="1800" dirty="0" smtClean="0">
                <a:latin typeface="Lucida Sans Unicode" pitchFamily="34" charset="0"/>
              </a:rPr>
              <a:t> </a:t>
            </a:r>
            <a:r>
              <a:rPr lang="hr-HR" altLang="sr-Latn-RS" sz="1800" dirty="0" err="1" smtClean="0">
                <a:latin typeface="Lucida Sans Unicode" pitchFamily="34" charset="0"/>
              </a:rPr>
              <a:t>collection</a:t>
            </a:r>
            <a:r>
              <a:rPr lang="hr-HR" altLang="sr-Latn-RS" sz="1800" dirty="0" smtClean="0">
                <a:latin typeface="Lucida Sans Unicode" pitchFamily="34" charset="0"/>
              </a:rPr>
              <a:t>), a</a:t>
            </a:r>
            <a:r>
              <a:rPr lang="en-US" altLang="sr-Latn-RS" sz="1800" dirty="0" err="1" smtClean="0">
                <a:latin typeface="Lucida Sans Unicode" pitchFamily="34" charset="0"/>
              </a:rPr>
              <a:t>mpelographic</a:t>
            </a:r>
            <a:r>
              <a:rPr lang="en-US" altLang="sr-Latn-RS" sz="1800" dirty="0" smtClean="0">
                <a:latin typeface="Lucida Sans Unicode" pitchFamily="34" charset="0"/>
              </a:rPr>
              <a:t> and enological evaluation</a:t>
            </a:r>
            <a:r>
              <a:rPr lang="hr-HR" altLang="sr-Latn-RS" sz="1800" dirty="0" smtClean="0">
                <a:latin typeface="Lucida Sans Unicode" pitchFamily="34" charset="0"/>
              </a:rPr>
              <a:t> (10 – 50 </a:t>
            </a:r>
            <a:r>
              <a:rPr lang="hr-HR" altLang="sr-Latn-RS" sz="1800" dirty="0" err="1" smtClean="0">
                <a:latin typeface="Lucida Sans Unicode" pitchFamily="34" charset="0"/>
              </a:rPr>
              <a:t>plants</a:t>
            </a:r>
            <a:r>
              <a:rPr lang="hr-HR" altLang="sr-Latn-RS" sz="1800" dirty="0" smtClean="0">
                <a:latin typeface="Lucida Sans Unicode" pitchFamily="34" charset="0"/>
              </a:rPr>
              <a:t>/</a:t>
            </a:r>
            <a:r>
              <a:rPr lang="hr-HR" altLang="sr-Latn-RS" sz="1800" dirty="0" err="1" smtClean="0">
                <a:latin typeface="Lucida Sans Unicode" pitchFamily="34" charset="0"/>
              </a:rPr>
              <a:t>variety</a:t>
            </a:r>
            <a:r>
              <a:rPr lang="hr-HR" altLang="sr-Latn-RS" sz="1800" dirty="0" smtClean="0">
                <a:latin typeface="Lucida Sans Unicode" pitchFamily="34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hr-HR" altLang="sr-Latn-RS" sz="1800" dirty="0" err="1" smtClean="0">
                <a:latin typeface="Lucida Sans Unicode" pitchFamily="34" charset="0"/>
              </a:rPr>
              <a:t>Propagation</a:t>
            </a:r>
            <a:r>
              <a:rPr lang="hr-HR" altLang="sr-Latn-RS" sz="1800" dirty="0" smtClean="0">
                <a:latin typeface="Lucida Sans Unicode" pitchFamily="34" charset="0"/>
              </a:rPr>
              <a:t> (</a:t>
            </a:r>
            <a:r>
              <a:rPr lang="hr-HR" altLang="sr-Latn-RS" sz="1800" dirty="0" err="1" smtClean="0">
                <a:latin typeface="Lucida Sans Unicode" pitchFamily="34" charset="0"/>
              </a:rPr>
              <a:t>in</a:t>
            </a:r>
            <a:r>
              <a:rPr lang="hr-HR" altLang="sr-Latn-RS" sz="1800" dirty="0" smtClean="0">
                <a:latin typeface="Lucida Sans Unicode" pitchFamily="34" charset="0"/>
              </a:rPr>
              <a:t> some </a:t>
            </a:r>
            <a:r>
              <a:rPr lang="hr-HR" altLang="sr-Latn-RS" sz="1800" dirty="0" err="1" smtClean="0">
                <a:latin typeface="Lucida Sans Unicode" pitchFamily="34" charset="0"/>
              </a:rPr>
              <a:t>cases</a:t>
            </a:r>
            <a:r>
              <a:rPr lang="hr-HR" altLang="sr-Latn-RS" sz="1800" dirty="0" smtClean="0">
                <a:latin typeface="Lucida Sans Unicode" pitchFamily="34" charset="0"/>
              </a:rPr>
              <a:t> </a:t>
            </a:r>
            <a:r>
              <a:rPr lang="hr-HR" altLang="sr-Latn-RS" sz="1800" dirty="0" err="1" smtClean="0">
                <a:latin typeface="Lucida Sans Unicode" pitchFamily="34" charset="0"/>
              </a:rPr>
              <a:t>mother</a:t>
            </a:r>
            <a:r>
              <a:rPr lang="hr-HR" altLang="sr-Latn-RS" sz="1800" dirty="0" smtClean="0">
                <a:latin typeface="Lucida Sans Unicode" pitchFamily="34" charset="0"/>
              </a:rPr>
              <a:t> </a:t>
            </a:r>
            <a:r>
              <a:rPr lang="hr-HR" altLang="sr-Latn-RS" sz="1800" dirty="0" err="1" smtClean="0">
                <a:latin typeface="Lucida Sans Unicode" pitchFamily="34" charset="0"/>
              </a:rPr>
              <a:t>vineyard</a:t>
            </a:r>
            <a:r>
              <a:rPr lang="hr-HR" altLang="sr-Latn-RS" sz="1800" dirty="0" smtClean="0">
                <a:latin typeface="Lucida Sans Unicode" pitchFamily="34" charset="0"/>
              </a:rPr>
              <a:t> for </a:t>
            </a:r>
            <a:r>
              <a:rPr lang="hr-HR" altLang="sr-Latn-RS" sz="1800" dirty="0" err="1" smtClean="0">
                <a:latin typeface="Lucida Sans Unicode" pitchFamily="34" charset="0"/>
              </a:rPr>
              <a:t>rare</a:t>
            </a:r>
            <a:r>
              <a:rPr lang="hr-HR" altLang="sr-Latn-RS" sz="1800" dirty="0" smtClean="0">
                <a:latin typeface="Lucida Sans Unicode" pitchFamily="34" charset="0"/>
              </a:rPr>
              <a:t> </a:t>
            </a:r>
            <a:r>
              <a:rPr lang="hr-HR" altLang="sr-Latn-RS" sz="1800" dirty="0" err="1" smtClean="0">
                <a:latin typeface="Lucida Sans Unicode" pitchFamily="34" charset="0"/>
              </a:rPr>
              <a:t>varieties</a:t>
            </a:r>
            <a:r>
              <a:rPr lang="hr-HR" altLang="sr-Latn-RS" sz="1800" dirty="0" smtClean="0">
                <a:latin typeface="Lucida Sans Unicode" pitchFamily="34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altLang="sr-Latn-RS" sz="1800" dirty="0" smtClean="0">
              <a:latin typeface="Lucida Sans Unicode" pitchFamily="34" charset="0"/>
            </a:endParaRPr>
          </a:p>
        </p:txBody>
      </p:sp>
      <p:sp>
        <p:nvSpPr>
          <p:cNvPr id="44036" name="Rectangle 4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/>
            <a:endParaRPr lang="en-US" altLang="en-US" sz="2400" smtClean="0"/>
          </a:p>
        </p:txBody>
      </p:sp>
      <p:pic>
        <p:nvPicPr>
          <p:cNvPr id="44037" name="Picture 5" descr="P101007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176588"/>
            <a:ext cx="4716462" cy="353695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zervirano mjesto podnožj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sr-Latn-RS"/>
              <a:t>COST final meeting, Oeiras - Lisbon 2014</a:t>
            </a:r>
            <a:endParaRPr lang="hr-HR" altLang="sr-Latn-RS"/>
          </a:p>
        </p:txBody>
      </p:sp>
      <p:sp>
        <p:nvSpPr>
          <p:cNvPr id="44039" name="Rezervirano mjesto sadržaja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sr-Latn-CS" altLang="en-US" smtClean="0"/>
          </a:p>
        </p:txBody>
      </p:sp>
      <p:pic>
        <p:nvPicPr>
          <p:cNvPr id="44040" name="Content Placeholder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2700"/>
            <a:ext cx="372903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eft Arrow 14"/>
          <p:cNvSpPr/>
          <p:nvPr/>
        </p:nvSpPr>
        <p:spPr>
          <a:xfrm>
            <a:off x="7092950" y="595313"/>
            <a:ext cx="1279525" cy="373062"/>
          </a:xfrm>
          <a:prstGeom prst="leftArrow">
            <a:avLst/>
          </a:prstGeom>
          <a:solidFill>
            <a:srgbClr val="FF00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b="0" u="none" kern="0" dirty="0">
                <a:solidFill>
                  <a:prstClr val="white"/>
                </a:solidFill>
                <a:latin typeface="Calibri" panose="020F0502020204030204"/>
                <a:cs typeface="+mn-cs"/>
              </a:rPr>
              <a:t>ZAGREB</a:t>
            </a:r>
          </a:p>
        </p:txBody>
      </p:sp>
      <p:sp>
        <p:nvSpPr>
          <p:cNvPr id="13" name="Right Arrow 11"/>
          <p:cNvSpPr/>
          <p:nvPr/>
        </p:nvSpPr>
        <p:spPr>
          <a:xfrm>
            <a:off x="6289675" y="188913"/>
            <a:ext cx="730250" cy="300037"/>
          </a:xfrm>
          <a:prstGeom prst="rightArrow">
            <a:avLst/>
          </a:prstGeom>
          <a:solidFill>
            <a:srgbClr val="FF00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000" b="0" u="none" kern="0" dirty="0">
                <a:solidFill>
                  <a:prstClr val="white"/>
                </a:solidFill>
                <a:latin typeface="Calibri" panose="020F0502020204030204"/>
                <a:cs typeface="+mn-cs"/>
              </a:rPr>
              <a:t>ZAGORJE</a:t>
            </a:r>
          </a:p>
        </p:txBody>
      </p:sp>
      <p:pic>
        <p:nvPicPr>
          <p:cNvPr id="44043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8" y="1052513"/>
            <a:ext cx="11588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4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2060575"/>
            <a:ext cx="84137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7" y="4172989"/>
            <a:ext cx="3409757" cy="2566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Left Arrow 14"/>
          <p:cNvSpPr/>
          <p:nvPr/>
        </p:nvSpPr>
        <p:spPr>
          <a:xfrm>
            <a:off x="8205788" y="919559"/>
            <a:ext cx="798121" cy="215106"/>
          </a:xfrm>
          <a:prstGeom prst="leftArrow">
            <a:avLst/>
          </a:prstGeom>
          <a:solidFill>
            <a:srgbClr val="FF00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kern="0" dirty="0" smtClean="0">
                <a:solidFill>
                  <a:prstClr val="white"/>
                </a:solidFill>
                <a:latin typeface="Calibri" panose="020F0502020204030204"/>
              </a:rPr>
              <a:t>OSIJEK</a:t>
            </a:r>
            <a:endParaRPr lang="hr-HR" sz="1600" b="0" u="none" kern="0" dirty="0">
              <a:solidFill>
                <a:prstClr val="white"/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45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indent="-342900" algn="r"/>
            <a:r>
              <a:rPr lang="hr-HR" altLang="sr-Latn-RS" sz="2400" dirty="0" smtClean="0">
                <a:latin typeface="Lucida Sans Unicode" panose="020B0602030504020204" pitchFamily="34" charset="0"/>
              </a:rPr>
              <a:t/>
            </a:r>
            <a:br>
              <a:rPr lang="hr-HR" altLang="sr-Latn-RS" sz="2400" dirty="0" smtClean="0">
                <a:latin typeface="Lucida Sans Unicode" panose="020B0602030504020204" pitchFamily="34" charset="0"/>
              </a:rPr>
            </a:br>
            <a:r>
              <a:rPr lang="hr-HR" altLang="sr-Latn-RS" sz="2400" dirty="0" smtClean="0">
                <a:latin typeface="Lucida Sans Unicode" panose="020B0602030504020204" pitchFamily="34" charset="0"/>
              </a:rPr>
              <a:t/>
            </a:r>
            <a:br>
              <a:rPr lang="hr-HR" altLang="sr-Latn-RS" sz="2400" dirty="0" smtClean="0">
                <a:latin typeface="Lucida Sans Unicode" panose="020B0602030504020204" pitchFamily="34" charset="0"/>
              </a:rPr>
            </a:br>
            <a:r>
              <a:rPr lang="hr-HR" altLang="sr-Latn-RS" sz="2400" dirty="0" smtClean="0">
                <a:latin typeface="Lucida Sans Unicode" panose="020B0602030504020204" pitchFamily="34" charset="0"/>
              </a:rPr>
              <a:t/>
            </a:r>
            <a:br>
              <a:rPr lang="hr-HR" altLang="sr-Latn-RS" sz="2400" dirty="0" smtClean="0">
                <a:latin typeface="Lucida Sans Unicode" panose="020B0602030504020204" pitchFamily="34" charset="0"/>
              </a:rPr>
            </a:br>
            <a:r>
              <a:rPr lang="hr-HR" altLang="sr-Latn-RS" sz="2400" dirty="0" smtClean="0"/>
              <a:t>Status of </a:t>
            </a:r>
            <a:r>
              <a:rPr lang="hr-HR" altLang="sr-Latn-RS" sz="2400" dirty="0" err="1" smtClean="0"/>
              <a:t>vulnerability</a:t>
            </a:r>
            <a:r>
              <a:rPr lang="hr-HR" altLang="sr-Latn-RS" sz="2400" dirty="0" smtClean="0"/>
              <a:t> – </a:t>
            </a:r>
            <a:r>
              <a:rPr lang="hr-HR" altLang="sr-Latn-RS" sz="2400" dirty="0" err="1" smtClean="0"/>
              <a:t>extinction</a:t>
            </a:r>
            <a:r>
              <a:rPr lang="hr-HR" altLang="sr-Latn-RS" sz="2400" dirty="0" smtClean="0"/>
              <a:t> </a:t>
            </a:r>
            <a:r>
              <a:rPr lang="hr-HR" altLang="sr-Latn-RS" sz="2400" dirty="0" err="1" smtClean="0"/>
              <a:t>risk</a:t>
            </a:r>
            <a:r>
              <a:rPr lang="hr-HR" altLang="sr-Latn-RS" sz="2400" b="1" dirty="0" smtClean="0"/>
              <a:t>*</a:t>
            </a:r>
            <a:r>
              <a:rPr lang="hr-HR" altLang="sr-Latn-RS" sz="2400" dirty="0" smtClean="0">
                <a:latin typeface="Lucida Sans Unicode" panose="020B0602030504020204" pitchFamily="34" charset="0"/>
              </a:rPr>
              <a:t/>
            </a:r>
            <a:br>
              <a:rPr lang="hr-HR" altLang="sr-Latn-RS" sz="2400" dirty="0" smtClean="0">
                <a:latin typeface="Lucida Sans Unicode" panose="020B0602030504020204" pitchFamily="34" charset="0"/>
              </a:rPr>
            </a:br>
            <a:endParaRPr lang="hr-HR" altLang="sr-Latn-RS" dirty="0" smtClean="0"/>
          </a:p>
        </p:txBody>
      </p:sp>
      <p:sp>
        <p:nvSpPr>
          <p:cNvPr id="56323" name="Rezervirano mjesto teksta 4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sr-Latn-CS" altLang="sr-Latn-RS" smtClean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hr-HR" sz="1800" dirty="0" smtClean="0"/>
              <a:t>More than 50 % of cvs are endangered or vulnerable:</a:t>
            </a:r>
          </a:p>
          <a:p>
            <a:pPr lvl="1">
              <a:defRPr/>
            </a:pPr>
            <a:r>
              <a:rPr lang="hr-HR" sz="1800" dirty="0" smtClean="0"/>
              <a:t>CR (</a:t>
            </a:r>
            <a:r>
              <a:rPr lang="hr-HR" sz="1800" dirty="0" err="1" smtClean="0"/>
              <a:t>criticaly</a:t>
            </a:r>
            <a:r>
              <a:rPr lang="hr-HR" sz="1800" dirty="0" smtClean="0"/>
              <a:t> </a:t>
            </a:r>
            <a:r>
              <a:rPr lang="hr-HR" sz="1800" dirty="0" err="1" smtClean="0"/>
              <a:t>endangered</a:t>
            </a:r>
            <a:r>
              <a:rPr lang="hr-HR" sz="1800" dirty="0" smtClean="0"/>
              <a:t>): 40 </a:t>
            </a:r>
            <a:r>
              <a:rPr lang="hr-HR" sz="1800" dirty="0" err="1" smtClean="0"/>
              <a:t>cvs</a:t>
            </a:r>
            <a:r>
              <a:rPr lang="hr-HR" sz="1800" dirty="0" smtClean="0"/>
              <a:t>;</a:t>
            </a:r>
          </a:p>
          <a:p>
            <a:pPr lvl="1">
              <a:defRPr/>
            </a:pPr>
            <a:r>
              <a:rPr lang="hr-HR" sz="1800" dirty="0" smtClean="0"/>
              <a:t>EN (</a:t>
            </a:r>
            <a:r>
              <a:rPr lang="hr-HR" sz="1800" dirty="0" err="1" smtClean="0"/>
              <a:t>endangered</a:t>
            </a:r>
            <a:r>
              <a:rPr lang="hr-HR" sz="1800" dirty="0" smtClean="0"/>
              <a:t>): 7 </a:t>
            </a:r>
            <a:r>
              <a:rPr lang="hr-HR" sz="1800" dirty="0" err="1" smtClean="0"/>
              <a:t>cvs</a:t>
            </a:r>
            <a:r>
              <a:rPr lang="hr-HR" sz="1800" dirty="0" smtClean="0"/>
              <a:t>;</a:t>
            </a:r>
          </a:p>
          <a:p>
            <a:pPr lvl="1">
              <a:defRPr/>
            </a:pPr>
            <a:r>
              <a:rPr lang="hr-HR" sz="1800" dirty="0" smtClean="0"/>
              <a:t>VU (</a:t>
            </a:r>
            <a:r>
              <a:rPr lang="hr-HR" sz="1800" dirty="0" err="1" smtClean="0"/>
              <a:t>vulnerable</a:t>
            </a:r>
            <a:r>
              <a:rPr lang="hr-HR" sz="1800" dirty="0" smtClean="0"/>
              <a:t>): 11 </a:t>
            </a:r>
            <a:r>
              <a:rPr lang="hr-HR" sz="1800" dirty="0" err="1" smtClean="0"/>
              <a:t>cvs</a:t>
            </a:r>
            <a:r>
              <a:rPr lang="hr-HR" sz="1800" dirty="0" smtClean="0"/>
              <a:t>;</a:t>
            </a:r>
          </a:p>
          <a:p>
            <a:pPr lvl="1">
              <a:defRPr/>
            </a:pPr>
            <a:r>
              <a:rPr lang="hr-HR" sz="1800" dirty="0" smtClean="0"/>
              <a:t>NT (</a:t>
            </a:r>
            <a:r>
              <a:rPr lang="hr-HR" sz="1800" dirty="0" err="1" smtClean="0"/>
              <a:t>near</a:t>
            </a:r>
            <a:r>
              <a:rPr lang="hr-HR" sz="1800" dirty="0" smtClean="0"/>
              <a:t> </a:t>
            </a:r>
            <a:r>
              <a:rPr lang="hr-HR" sz="1800" dirty="0" err="1" smtClean="0"/>
              <a:t>threatened</a:t>
            </a:r>
            <a:r>
              <a:rPr lang="hr-HR" sz="1800" dirty="0" smtClean="0"/>
              <a:t>): 44 </a:t>
            </a:r>
            <a:r>
              <a:rPr lang="hr-HR" sz="1800" dirty="0" err="1" smtClean="0"/>
              <a:t>cvs</a:t>
            </a:r>
            <a:r>
              <a:rPr lang="hr-HR" sz="1800" dirty="0" smtClean="0"/>
              <a:t>;</a:t>
            </a:r>
          </a:p>
          <a:p>
            <a:pPr lvl="1">
              <a:defRPr/>
            </a:pPr>
            <a:r>
              <a:rPr lang="hr-HR" sz="1800" dirty="0" smtClean="0"/>
              <a:t>LC (</a:t>
            </a:r>
            <a:r>
              <a:rPr lang="hr-HR" sz="1800" dirty="0" err="1" smtClean="0"/>
              <a:t>least</a:t>
            </a:r>
            <a:r>
              <a:rPr lang="hr-HR" sz="1800" dirty="0" smtClean="0"/>
              <a:t> </a:t>
            </a:r>
            <a:r>
              <a:rPr lang="hr-HR" sz="1800" dirty="0" err="1" smtClean="0"/>
              <a:t>concern</a:t>
            </a:r>
            <a:r>
              <a:rPr lang="hr-HR" sz="1800" dirty="0" smtClean="0"/>
              <a:t>): 2 </a:t>
            </a:r>
            <a:r>
              <a:rPr lang="hr-HR" sz="1800" dirty="0" err="1" smtClean="0"/>
              <a:t>cvs</a:t>
            </a:r>
            <a:r>
              <a:rPr lang="hr-HR" sz="1800" dirty="0" smtClean="0"/>
              <a:t>.</a:t>
            </a:r>
          </a:p>
          <a:p>
            <a:pPr marL="457200" lvl="1" indent="0">
              <a:buFontTx/>
              <a:buNone/>
              <a:defRPr/>
            </a:pPr>
            <a:endParaRPr lang="hr-HR" dirty="0" smtClean="0"/>
          </a:p>
          <a:p>
            <a:pPr marL="457200" lvl="1" indent="0">
              <a:buFontTx/>
              <a:buNone/>
              <a:defRPr/>
            </a:pPr>
            <a:r>
              <a:rPr lang="hr-HR" b="1" dirty="0" smtClean="0"/>
              <a:t>*</a:t>
            </a:r>
            <a:r>
              <a:rPr lang="hr-HR" sz="1400" dirty="0" smtClean="0"/>
              <a:t>folowing IUCN Red List Categories (International Union for the Conservation of Nature, 2001,</a:t>
            </a:r>
            <a:r>
              <a:rPr lang="en-GB" sz="1400" dirty="0" smtClean="0"/>
              <a:t> </a:t>
            </a:r>
            <a:r>
              <a:rPr lang="en-GB" sz="1400" dirty="0"/>
              <a:t>Version 3.1. </a:t>
            </a:r>
            <a:r>
              <a:rPr lang="en-GB" sz="1400" dirty="0" smtClean="0"/>
              <a:t>IUCN</a:t>
            </a:r>
            <a:r>
              <a:rPr lang="en-GB" sz="1400" dirty="0"/>
              <a:t>, Gland, Switzerland and Cambridge, UK.</a:t>
            </a:r>
            <a:r>
              <a:rPr lang="hr-HR" sz="1400" dirty="0" smtClean="0"/>
              <a:t>)</a:t>
            </a:r>
            <a:endParaRPr lang="hr-HR" sz="1400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 altLang="sr-Latn-RS" dirty="0"/>
          </a:p>
        </p:txBody>
      </p:sp>
      <p:pic>
        <p:nvPicPr>
          <p:cNvPr id="5632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2565400"/>
            <a:ext cx="49434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32159" cy="2348880"/>
          </a:xfrm>
          <a:prstGeom prst="rect">
            <a:avLst/>
          </a:prstGeom>
        </p:spPr>
      </p:pic>
      <p:pic>
        <p:nvPicPr>
          <p:cNvPr id="8" name="Picture 2" descr="C:\Users\Korisnik\Desktop\ante_ivcevic7-05041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08" y="5153891"/>
            <a:ext cx="2729074" cy="169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75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56207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still old cultivars not present in </a:t>
            </a:r>
            <a:r>
              <a:rPr lang="en-US" altLang="sr-Latn-R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genbanks</a:t>
            </a:r>
            <a:r>
              <a:rPr lang="en-US" alt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512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361842"/>
            <a:ext cx="4393183" cy="4823296"/>
          </a:xfrm>
        </p:spPr>
        <p:txBody>
          <a:bodyPr>
            <a:normAutofit lnSpcReduction="10000"/>
          </a:bodyPr>
          <a:lstStyle/>
          <a:p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to find individual genotypes in very old or abounded vineyards</a:t>
            </a:r>
          </a:p>
          <a:p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Very often owner does not know the name of cultivar </a:t>
            </a:r>
          </a:p>
          <a:p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approach: </a:t>
            </a:r>
          </a:p>
          <a:p>
            <a:pPr lvl="1"/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Collecting information about cultivar from owner</a:t>
            </a:r>
            <a:endParaRPr lang="hr-HR" altLang="sr-Latn-R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Consulting the old </a:t>
            </a:r>
            <a:r>
              <a:rPr lang="en-US" altLang="sr-Latn-R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ampelography</a:t>
            </a:r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literature</a:t>
            </a:r>
          </a:p>
          <a:p>
            <a:pPr lvl="1"/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Labeling the individual vine in vineyard</a:t>
            </a:r>
            <a:r>
              <a:rPr lang="hr-HR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(GPS </a:t>
            </a:r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</a:t>
            </a:r>
            <a:r>
              <a:rPr lang="hr-HR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sr-Latn-R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morphology evaluation of vine </a:t>
            </a:r>
            <a:r>
              <a:rPr lang="en-US" altLang="sr-Latn-R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situ </a:t>
            </a:r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(collecting basic info about shoot, leaf, bunch)  </a:t>
            </a:r>
          </a:p>
          <a:p>
            <a:pPr lvl="1"/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Collecting fresh young leaves for SSR analysis</a:t>
            </a:r>
          </a:p>
          <a:p>
            <a:pPr lvl="1"/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SSR analysis </a:t>
            </a:r>
          </a:p>
          <a:p>
            <a:pPr lvl="1"/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SSR profile comparison with other cultivars in Croatian database and VIVC database</a:t>
            </a:r>
          </a:p>
          <a:p>
            <a:pPr lvl="1"/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 of unique genotypes in </a:t>
            </a:r>
            <a:r>
              <a:rPr lang="en-US" altLang="sr-Latn-R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 situ</a:t>
            </a:r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r-Latn-R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genbank</a:t>
            </a:r>
            <a:r>
              <a:rPr lang="en-US" altLang="sr-Latn-R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endParaRPr lang="en-US" alt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Goran Zdunic\Documents\foto\privremeno\P9270016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0"/>
          <a:stretch/>
        </p:blipFill>
        <p:spPr bwMode="auto">
          <a:xfrm>
            <a:off x="4932198" y="3501008"/>
            <a:ext cx="3744416" cy="218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Goran Zdunic\Documents\foto\1001 delicija\Imotski Ricice 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/>
          <a:stretch/>
        </p:blipFill>
        <p:spPr bwMode="auto">
          <a:xfrm>
            <a:off x="4911106" y="1340768"/>
            <a:ext cx="3723482" cy="177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13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51670" y="1165123"/>
            <a:ext cx="865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200" i="1" dirty="0" smtClean="0">
              <a:latin typeface="Arial Black" panose="020B0A04020102020204" pitchFamily="34" charset="0"/>
            </a:endParaRP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28526" y="845110"/>
            <a:ext cx="8221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Unsolved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identities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(Outline </a:t>
            </a:r>
            <a:r>
              <a:rPr lang="es-ES" sz="1200" i="1" dirty="0">
                <a:solidFill>
                  <a:srgbClr val="0070C0"/>
                </a:solidFill>
                <a:latin typeface="Arial Black" panose="020B0A04020102020204" pitchFamily="34" charset="0"/>
              </a:rPr>
              <a:t>the number of 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accessions not rightly identified in your repositorie(s)</a:t>
            </a:r>
            <a:endParaRPr lang="hr-HR" sz="12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 algn="ctr"/>
            <a:endParaRPr lang="hr-HR" sz="1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lvl="0"/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214693" y="509329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</a:t>
            </a:r>
            <a:r>
              <a:rPr lang="hr-HR" sz="1600" dirty="0" smtClean="0">
                <a:latin typeface="Arial Black" panose="020B0A04020102020204" pitchFamily="34" charset="0"/>
              </a:rPr>
              <a:t> Croatia</a:t>
            </a:r>
            <a:endParaRPr lang="es-ES" sz="1600" dirty="0" smtClean="0">
              <a:latin typeface="Arial Black" panose="020B0A04020102020204" pitchFamily="34" charset="0"/>
            </a:endParaRPr>
          </a:p>
        </p:txBody>
      </p:sp>
      <p:graphicFrame>
        <p:nvGraphicFramePr>
          <p:cNvPr id="2" name="Tablic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880020"/>
              </p:ext>
            </p:extLst>
          </p:nvPr>
        </p:nvGraphicFramePr>
        <p:xfrm>
          <a:off x="3291342" y="1469131"/>
          <a:ext cx="5747451" cy="5160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2243">
                  <a:extLst>
                    <a:ext uri="{9D8B030D-6E8A-4147-A177-3AD203B41FA5}">
                      <a16:colId xmlns:a16="http://schemas.microsoft.com/office/drawing/2014/main" val="1772481562"/>
                    </a:ext>
                  </a:extLst>
                </a:gridCol>
                <a:gridCol w="4525208">
                  <a:extLst>
                    <a:ext uri="{9D8B030D-6E8A-4147-A177-3AD203B41FA5}">
                      <a16:colId xmlns:a16="http://schemas.microsoft.com/office/drawing/2014/main" val="1878601402"/>
                    </a:ext>
                  </a:extLst>
                </a:gridCol>
              </a:tblGrid>
              <a:tr h="2164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genotype code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SSR match </a:t>
                      </a:r>
                      <a:r>
                        <a:rPr lang="en-US" sz="1400" b="1" u="none" strike="noStrike" dirty="0" smtClean="0">
                          <a:effectLst/>
                        </a:rPr>
                        <a:t>with</a:t>
                      </a:r>
                      <a:r>
                        <a:rPr lang="hr-HR" sz="1400" b="1" u="none" strike="noStrike" dirty="0" smtClean="0">
                          <a:effectLst/>
                        </a:rPr>
                        <a:t>…</a:t>
                      </a:r>
                      <a:r>
                        <a:rPr lang="en-US" sz="1400" b="1" u="none" strike="noStrike" dirty="0" smtClean="0">
                          <a:effectLst/>
                        </a:rPr>
                        <a:t> </a:t>
                      </a:r>
                      <a:r>
                        <a:rPr lang="en-US" sz="1400" b="1" u="none" strike="noStrike" dirty="0">
                          <a:effectLst/>
                        </a:rPr>
                        <a:t>(VIVC or </a:t>
                      </a:r>
                      <a:r>
                        <a:rPr lang="en-US" sz="1400" b="1" u="none" strike="noStrike" dirty="0" err="1">
                          <a:effectLst/>
                        </a:rPr>
                        <a:t>Cro</a:t>
                      </a:r>
                      <a:r>
                        <a:rPr lang="en-US" sz="1400" b="1" u="none" strike="noStrike" dirty="0">
                          <a:effectLst/>
                        </a:rPr>
                        <a:t> database)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502676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sta-kuc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Trbljan</a:t>
                      </a:r>
                      <a:r>
                        <a:rPr lang="en-US" sz="1400" u="none" strike="noStrike" dirty="0">
                          <a:effectLst/>
                        </a:rPr>
                        <a:t> (</a:t>
                      </a:r>
                      <a:r>
                        <a:rPr lang="en-US" sz="1400" u="none" strike="noStrike" dirty="0" err="1">
                          <a:effectLst/>
                        </a:rPr>
                        <a:t>Kuč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9857054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sta</a:t>
                      </a:r>
                      <a:r>
                        <a:rPr lang="en-US" sz="1400" u="none" strike="noStrike" dirty="0">
                          <a:effectLst/>
                        </a:rPr>
                        <a:t> gnjat1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Dugovrst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bijeli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255494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sta kuc crv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Unique, </a:t>
                      </a:r>
                      <a:r>
                        <a:rPr lang="en-US" sz="1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unknovn</a:t>
                      </a: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8923221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sta nnc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Unique</a:t>
                      </a:r>
                      <a:r>
                        <a:rPr lang="hr-HR" sz="1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, u</a:t>
                      </a:r>
                      <a:r>
                        <a:rPr lang="en-US" sz="1400" u="none" strike="noStrike" dirty="0" err="1" smtClean="0">
                          <a:solidFill>
                            <a:srgbClr val="FF0000"/>
                          </a:solidFill>
                          <a:effectLst/>
                        </a:rPr>
                        <a:t>nknown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0354575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>
                          <a:effectLst/>
                        </a:rPr>
                        <a:t>Korčula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>
                          <a:effectLst/>
                        </a:rPr>
                        <a:t>island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spont</a:t>
                      </a:r>
                      <a:r>
                        <a:rPr lang="en-US" sz="1400" u="none" strike="noStrike" dirty="0">
                          <a:effectLst/>
                        </a:rPr>
                        <a:t>. crossing </a:t>
                      </a:r>
                      <a:r>
                        <a:rPr lang="en-US" sz="1400" u="none" strike="noStrike" dirty="0" err="1">
                          <a:effectLst/>
                        </a:rPr>
                        <a:t>Plavac</a:t>
                      </a:r>
                      <a:r>
                        <a:rPr lang="en-US" sz="1400" u="none" strike="noStrike" dirty="0">
                          <a:effectLst/>
                        </a:rPr>
                        <a:t> m x </a:t>
                      </a:r>
                      <a:r>
                        <a:rPr lang="en-US" sz="1400" u="none" strike="noStrike" dirty="0" err="1">
                          <a:effectLst/>
                        </a:rPr>
                        <a:t>Kober</a:t>
                      </a:r>
                      <a:r>
                        <a:rPr lang="en-US" sz="1400" u="none" strike="noStrike" dirty="0">
                          <a:effectLst/>
                        </a:rPr>
                        <a:t> 5BB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9224638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NN_POL01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GB01=NNB-2 (</a:t>
                      </a:r>
                      <a:r>
                        <a:rPr lang="en-US" sz="1400" u="none" strike="noStrike" dirty="0" err="1">
                          <a:effectLst/>
                        </a:rPr>
                        <a:t>Seeranet</a:t>
                      </a:r>
                      <a:r>
                        <a:rPr lang="en-US" sz="1400" u="none" strike="noStrike" dirty="0">
                          <a:effectLst/>
                        </a:rPr>
                        <a:t>) </a:t>
                      </a:r>
                      <a:r>
                        <a:rPr lang="en-US" sz="1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unknovn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1524282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NN_POL02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>
                          <a:effectLst/>
                        </a:rPr>
                        <a:t>Pamidi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8897869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NN_POL04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APSIMO </a:t>
                      </a:r>
                      <a:r>
                        <a:rPr lang="en-US" sz="1400" u="none" strike="noStrike" dirty="0" smtClean="0">
                          <a:effectLst/>
                        </a:rPr>
                        <a:t>PROSOTSANI</a:t>
                      </a:r>
                      <a:r>
                        <a:rPr lang="hr-HR" sz="1400" u="none" strike="noStrike" dirty="0" smtClean="0">
                          <a:effectLst/>
                        </a:rPr>
                        <a:t>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6868236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NN_POL05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>
                          <a:effectLst/>
                        </a:rPr>
                        <a:t>Prokupac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9125954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NN_POL06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Debit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7753564"/>
                  </a:ext>
                </a:extLst>
              </a:tr>
              <a:tr h="2105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PRI-BIL-L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Bilina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privlačka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4845953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BRAJ_ORIG1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>
                          <a:effectLst/>
                        </a:rPr>
                        <a:t>Draganela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7710626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NN_KAS2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Malvazija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istarska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7039022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ZAG2017-1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Unique, </a:t>
                      </a:r>
                      <a:r>
                        <a:rPr lang="en-US" sz="1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unknovn</a:t>
                      </a: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8793197"/>
                  </a:ext>
                </a:extLst>
              </a:tr>
              <a:tr h="266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ZAG2017-2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Unique, </a:t>
                      </a:r>
                      <a:r>
                        <a:rPr lang="en-US" sz="1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unknovn</a:t>
                      </a: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0435621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CUK01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Unique, </a:t>
                      </a:r>
                      <a:r>
                        <a:rPr lang="en-US" sz="1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unknovn</a:t>
                      </a: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50308776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CUK02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Stara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belina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aromatična</a:t>
                      </a:r>
                      <a:r>
                        <a:rPr lang="en-US" sz="1400" u="none" strike="noStrike" dirty="0">
                          <a:effectLst/>
                        </a:rPr>
                        <a:t> (</a:t>
                      </a:r>
                      <a:r>
                        <a:rPr lang="en-US" sz="1400" u="none" strike="noStrike" dirty="0" err="1">
                          <a:effectLst/>
                        </a:rPr>
                        <a:t>Seeranet</a:t>
                      </a:r>
                      <a:r>
                        <a:rPr lang="en-US" sz="1400" u="none" strike="noStrike" dirty="0">
                          <a:effectLst/>
                        </a:rPr>
                        <a:t>); V4.5; </a:t>
                      </a:r>
                      <a:r>
                        <a:rPr lang="en-US" sz="1400" u="none" strike="noStrike" dirty="0" err="1">
                          <a:effectLst/>
                        </a:rPr>
                        <a:t>Slavitza</a:t>
                      </a:r>
                      <a:r>
                        <a:rPr lang="en-US" sz="1400" u="none" strike="noStrike" dirty="0">
                          <a:effectLst/>
                        </a:rPr>
                        <a:t> (Romania), </a:t>
                      </a:r>
                      <a:r>
                        <a:rPr lang="en-US" sz="1400" u="none" strike="noStrike" dirty="0" err="1">
                          <a:effectLst/>
                        </a:rPr>
                        <a:t>Lisztes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feher</a:t>
                      </a:r>
                      <a:r>
                        <a:rPr lang="en-US" sz="1400" u="none" strike="noStrike" dirty="0">
                          <a:effectLst/>
                        </a:rPr>
                        <a:t> (Hungary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203901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CUK03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Agostenga</a:t>
                      </a:r>
                      <a:r>
                        <a:rPr lang="en-US" sz="1400" u="none" strike="noStrike" dirty="0">
                          <a:effectLst/>
                        </a:rPr>
                        <a:t> blanc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4117620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NN_MIR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Battraube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54468009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NN_PLAV_VIV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Plavec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žuti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50787436"/>
                  </a:ext>
                </a:extLst>
              </a:tr>
              <a:tr h="206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NN_GORB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>
                          <a:effectLst/>
                        </a:rPr>
                        <a:t>Draganela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1138043"/>
                  </a:ext>
                </a:extLst>
              </a:tr>
            </a:tbl>
          </a:graphicData>
        </a:graphic>
      </p:graphicFrame>
      <p:sp>
        <p:nvSpPr>
          <p:cNvPr id="3" name="TekstniOkvir 2"/>
          <p:cNvSpPr txBox="1"/>
          <p:nvPr/>
        </p:nvSpPr>
        <p:spPr>
          <a:xfrm>
            <a:off x="169155" y="1799217"/>
            <a:ext cx="2973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example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identity</a:t>
            </a:r>
            <a:r>
              <a:rPr lang="hr-HR" dirty="0" smtClean="0"/>
              <a:t> </a:t>
            </a:r>
            <a:r>
              <a:rPr lang="hr-HR" dirty="0" err="1" smtClean="0"/>
              <a:t>check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some </a:t>
            </a:r>
            <a:r>
              <a:rPr lang="hr-HR" dirty="0" err="1" smtClean="0"/>
              <a:t>cvs</a:t>
            </a:r>
            <a:r>
              <a:rPr lang="hr-HR" dirty="0" smtClean="0"/>
              <a:t> </a:t>
            </a:r>
            <a:r>
              <a:rPr lang="hr-HR" dirty="0" err="1" smtClean="0"/>
              <a:t>found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old</a:t>
            </a:r>
            <a:r>
              <a:rPr lang="hr-HR" dirty="0" smtClean="0"/>
              <a:t> </a:t>
            </a:r>
            <a:r>
              <a:rPr lang="hr-HR" dirty="0" err="1" smtClean="0"/>
              <a:t>vineyards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Croatia (</a:t>
            </a:r>
            <a:r>
              <a:rPr lang="hr-HR" dirty="0" err="1" smtClean="0"/>
              <a:t>continental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coastal</a:t>
            </a:r>
            <a:r>
              <a:rPr lang="hr-HR" dirty="0" smtClean="0"/>
              <a:t>)</a:t>
            </a:r>
            <a:endParaRPr lang="en-US" dirty="0"/>
          </a:p>
        </p:txBody>
      </p:sp>
      <p:sp>
        <p:nvSpPr>
          <p:cNvPr id="4" name="TekstniOkvir 3"/>
          <p:cNvSpPr txBox="1"/>
          <p:nvPr/>
        </p:nvSpPr>
        <p:spPr>
          <a:xfrm>
            <a:off x="251670" y="3408218"/>
            <a:ext cx="29404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Some </a:t>
            </a:r>
            <a:r>
              <a:rPr lang="hr-HR" dirty="0" err="1" smtClean="0"/>
              <a:t>accessions</a:t>
            </a:r>
            <a:r>
              <a:rPr lang="hr-HR" dirty="0" smtClean="0"/>
              <a:t> are </a:t>
            </a:r>
            <a:r>
              <a:rPr lang="hr-HR" dirty="0" err="1" smtClean="0"/>
              <a:t>unique</a:t>
            </a:r>
            <a:r>
              <a:rPr lang="hr-HR" dirty="0" smtClean="0"/>
              <a:t>,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unknown</a:t>
            </a:r>
            <a:r>
              <a:rPr lang="hr-HR" dirty="0" smtClean="0"/>
              <a:t> </a:t>
            </a:r>
            <a:r>
              <a:rPr lang="hr-HR" dirty="0" err="1" smtClean="0"/>
              <a:t>identity</a:t>
            </a:r>
            <a:r>
              <a:rPr lang="hr-HR" dirty="0" smtClean="0"/>
              <a:t>. </a:t>
            </a:r>
            <a:r>
              <a:rPr lang="hr-HR" dirty="0" err="1" smtClean="0"/>
              <a:t>Forgotten</a:t>
            </a:r>
            <a:r>
              <a:rPr lang="hr-HR" dirty="0" smtClean="0"/>
              <a:t> </a:t>
            </a:r>
            <a:r>
              <a:rPr lang="hr-HR" dirty="0" err="1" smtClean="0"/>
              <a:t>varieties</a:t>
            </a:r>
            <a:r>
              <a:rPr lang="hr-HR" dirty="0" smtClean="0"/>
              <a:t>? In some </a:t>
            </a:r>
            <a:r>
              <a:rPr lang="hr-HR" dirty="0" err="1" smtClean="0"/>
              <a:t>cases</a:t>
            </a:r>
            <a:r>
              <a:rPr lang="hr-HR" dirty="0" smtClean="0"/>
              <a:t> </a:t>
            </a:r>
            <a:r>
              <a:rPr lang="hr-HR" dirty="0" err="1" smtClean="0"/>
              <a:t>we</a:t>
            </a:r>
            <a:r>
              <a:rPr lang="hr-HR" dirty="0" smtClean="0"/>
              <a:t> </a:t>
            </a:r>
            <a:r>
              <a:rPr lang="hr-HR" dirty="0" err="1" smtClean="0"/>
              <a:t>found</a:t>
            </a:r>
            <a:r>
              <a:rPr lang="hr-HR" dirty="0" smtClean="0"/>
              <a:t> single </a:t>
            </a:r>
            <a:r>
              <a:rPr lang="hr-HR" dirty="0" err="1" smtClean="0"/>
              <a:t>plants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nature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unique</a:t>
            </a:r>
            <a:r>
              <a:rPr lang="hr-HR" dirty="0" smtClean="0"/>
              <a:t> SSR profile – </a:t>
            </a:r>
            <a:r>
              <a:rPr lang="hr-HR" dirty="0" err="1" smtClean="0"/>
              <a:t>survived</a:t>
            </a:r>
            <a:r>
              <a:rPr lang="hr-HR" dirty="0" smtClean="0"/>
              <a:t> </a:t>
            </a:r>
            <a:r>
              <a:rPr lang="hr-HR" dirty="0" err="1" smtClean="0"/>
              <a:t>from</a:t>
            </a:r>
            <a:r>
              <a:rPr lang="hr-HR" dirty="0" smtClean="0"/>
              <a:t> </a:t>
            </a:r>
            <a:r>
              <a:rPr lang="hr-HR" dirty="0" err="1" smtClean="0"/>
              <a:t>former</a:t>
            </a:r>
            <a:r>
              <a:rPr lang="hr-HR" dirty="0" smtClean="0"/>
              <a:t> </a:t>
            </a:r>
            <a:r>
              <a:rPr lang="hr-HR" dirty="0" err="1" smtClean="0"/>
              <a:t>vineyard</a:t>
            </a:r>
            <a:r>
              <a:rPr lang="hr-HR" dirty="0" smtClean="0"/>
              <a:t> (&gt;100 </a:t>
            </a:r>
            <a:r>
              <a:rPr lang="hr-HR" dirty="0" err="1" smtClean="0"/>
              <a:t>years</a:t>
            </a:r>
            <a:r>
              <a:rPr lang="hr-HR" dirty="0" smtClean="0"/>
              <a:t>) </a:t>
            </a:r>
            <a:r>
              <a:rPr lang="hr-HR" dirty="0" err="1" smtClean="0"/>
              <a:t>or</a:t>
            </a:r>
            <a:r>
              <a:rPr lang="hr-HR" dirty="0" smtClean="0"/>
              <a:t> </a:t>
            </a:r>
            <a:r>
              <a:rPr lang="hr-HR" dirty="0" err="1" smtClean="0"/>
              <a:t>seedlings</a:t>
            </a:r>
            <a:r>
              <a:rPr lang="hr-HR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33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slov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56207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 from Dalmatia hinterland - Resolved identity    </a:t>
            </a:r>
          </a:p>
        </p:txBody>
      </p:sp>
      <p:sp>
        <p:nvSpPr>
          <p:cNvPr id="512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361842"/>
            <a:ext cx="4536504" cy="4823296"/>
          </a:xfrm>
        </p:spPr>
        <p:txBody>
          <a:bodyPr>
            <a:normAutofit/>
          </a:bodyPr>
          <a:lstStyle/>
          <a:p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unknown genotypes taken</a:t>
            </a:r>
            <a:r>
              <a:rPr lang="hr-HR" altLang="sr-Latn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umerous</a:t>
            </a:r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old vineyards in Dalmatia hinterland</a:t>
            </a:r>
            <a:endParaRPr lang="hr-HR" alt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altLang="sr-Latn-R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sr-Latn-R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Dugopolje</a:t>
            </a:r>
            <a:r>
              <a:rPr lang="en-US" altLang="sr-Latn-R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location: </a:t>
            </a:r>
          </a:p>
          <a:p>
            <a:pPr eaLnBrk="1" hangingPunct="1"/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showed already known genotypes (</a:t>
            </a:r>
            <a:r>
              <a:rPr lang="en-US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Zlatarica</a:t>
            </a:r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vrgorska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Ninčuša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Maraština,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Debit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Gegić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Glavinuša</a:t>
            </a:r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Unexpectedly</a:t>
            </a:r>
            <a:r>
              <a:rPr lang="hr-HR" altLang="sr-Latn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(IJK67)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matched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Citronelle</a:t>
            </a:r>
            <a:r>
              <a:rPr lang="hr-HR" altLang="sr-Latn-R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blanc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VIVC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database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country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France</a:t>
            </a:r>
          </a:p>
          <a:p>
            <a:pPr lvl="1"/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matched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Pamid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Lisičina,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Plodvina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crvena) (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VIVC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database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country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Bulgaria</a:t>
            </a:r>
            <a:endParaRPr lang="hr-HR" alt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Goran Zdunic\Documents\foto\Bristivica_2019\DSC_072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52736"/>
            <a:ext cx="3346730" cy="501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2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slov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856984" cy="56207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Genotypes from Dalmatia: identity need to be resolved    </a:t>
            </a:r>
          </a:p>
        </p:txBody>
      </p:sp>
      <p:graphicFrame>
        <p:nvGraphicFramePr>
          <p:cNvPr id="2" name="Tablica 1"/>
          <p:cNvGraphicFramePr>
            <a:graphicFrameLocks noGrp="1"/>
          </p:cNvGraphicFramePr>
          <p:nvPr>
            <p:extLst/>
          </p:nvPr>
        </p:nvGraphicFramePr>
        <p:xfrm>
          <a:off x="179512" y="3573016"/>
          <a:ext cx="8784970" cy="18959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7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0927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21332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 err="1">
                          <a:effectLst/>
                        </a:rPr>
                        <a:t>Genotype</a:t>
                      </a:r>
                      <a:r>
                        <a:rPr lang="hr-HR" sz="1000" b="1" u="none" strike="noStrike" dirty="0">
                          <a:effectLst/>
                        </a:rPr>
                        <a:t> </a:t>
                      </a:r>
                      <a:r>
                        <a:rPr lang="hr-HR" sz="1000" b="1" u="none" strike="noStrike" dirty="0" err="1">
                          <a:effectLst/>
                        </a:rPr>
                        <a:t>Code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 err="1">
                          <a:effectLst/>
                        </a:rPr>
                        <a:t>Sample</a:t>
                      </a:r>
                      <a:r>
                        <a:rPr lang="hr-HR" sz="1000" b="1" u="none" strike="noStrike" dirty="0">
                          <a:effectLst/>
                        </a:rPr>
                        <a:t> </a:t>
                      </a:r>
                      <a:r>
                        <a:rPr lang="hr-HR" sz="1000" b="1" u="none" strike="noStrike" dirty="0" err="1">
                          <a:effectLst/>
                        </a:rPr>
                        <a:t>location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VVS2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VVS2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Zag62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Zag62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VVMD7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VVMD7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VVMD24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VVMD24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VVMD25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VVMD25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VVMD27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VVMD27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VVMD28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b="1" u="none" strike="noStrike" dirty="0">
                          <a:effectLst/>
                        </a:rPr>
                        <a:t>VVMD28</a:t>
                      </a: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666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IJK76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Dugopolje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135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153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196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196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247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253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255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180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195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244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244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666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IJK102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Zemunik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133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135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196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204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239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210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210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239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255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182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182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666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IJK198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Bristivica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133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144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188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190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239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204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210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190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195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244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248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666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IJK199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Bristivica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144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153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247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247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181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181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243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248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666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IJK200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Bristivica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133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144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188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239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210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210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239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239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190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190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257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257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666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IJK201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Bristivica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144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144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249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206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215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250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255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181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186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>
                          <a:effectLst/>
                        </a:rPr>
                        <a:t>246</a:t>
                      </a: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246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0666"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IJK202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 err="1">
                          <a:effectLst/>
                        </a:rPr>
                        <a:t>Bristivica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144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146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194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205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249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249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206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206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242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255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186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186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246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000" u="none" strike="noStrike" dirty="0">
                          <a:effectLst/>
                        </a:rPr>
                        <a:t>268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54" marR="7454" marT="7454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zervirano mjesto sadržaja 2"/>
          <p:cNvSpPr>
            <a:spLocks noGrp="1"/>
          </p:cNvSpPr>
          <p:nvPr>
            <p:ph idx="1"/>
          </p:nvPr>
        </p:nvSpPr>
        <p:spPr>
          <a:xfrm>
            <a:off x="251520" y="1556792"/>
            <a:ext cx="8352928" cy="1779126"/>
          </a:xfrm>
        </p:spPr>
        <p:txBody>
          <a:bodyPr>
            <a:normAutofit/>
          </a:bodyPr>
          <a:lstStyle/>
          <a:p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going task for 7 genotypes </a:t>
            </a:r>
          </a:p>
          <a:p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SSR analysis preformed</a:t>
            </a:r>
            <a:r>
              <a:rPr lang="hr-HR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20 </a:t>
            </a:r>
            <a:r>
              <a:rPr lang="hr-HR" altLang="sr-Latn-R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markers</a:t>
            </a:r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SSR quality check and allele shift adjustment</a:t>
            </a:r>
          </a:p>
          <a:p>
            <a:r>
              <a:rPr lang="en-US" alt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with database   </a:t>
            </a:r>
          </a:p>
          <a:p>
            <a:endParaRPr lang="hr-HR" alt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54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51670" y="1165123"/>
            <a:ext cx="865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200" i="1" dirty="0" smtClean="0">
              <a:latin typeface="Arial Black" panose="020B0A04020102020204" pitchFamily="34" charset="0"/>
            </a:endParaRP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214693" y="509329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</a:t>
            </a:r>
            <a:r>
              <a:rPr lang="hr-HR" sz="1600" dirty="0" smtClean="0">
                <a:latin typeface="Arial Black" panose="020B0A04020102020204" pitchFamily="34" charset="0"/>
              </a:rPr>
              <a:t> Croatia</a:t>
            </a:r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251670" y="1555967"/>
            <a:ext cx="822121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Comments</a:t>
            </a:r>
            <a:endParaRPr lang="hr-HR" sz="1600" dirty="0" smtClean="0">
              <a:latin typeface="Arial Black" panose="020B0A04020102020204" pitchFamily="34" charset="0"/>
            </a:endParaRPr>
          </a:p>
          <a:p>
            <a:endParaRPr lang="hr-H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Sharing the knowledge (protocols, characterization da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and plant materials within AEGIS would facilitate conservation of PGR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Criteria (technical standards) for inclusion of some cultivar in AEGIS need to be discussed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Access to characterization and evaluation data for cultivars has to be publically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open for scientific and breeding purposes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How to secure safety duplication for clonal variants (e.g. several different accessions of single cultivar –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intravarietal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variability)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hr-H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hr-H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subject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hr-H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algn="ctr"/>
            <a:endParaRPr lang="hr-HR" sz="1600" dirty="0" smtClean="0">
              <a:latin typeface="Arial Black" panose="020B0A04020102020204" pitchFamily="34" charset="0"/>
            </a:endParaRPr>
          </a:p>
          <a:p>
            <a:pPr algn="ctr"/>
            <a:endParaRPr lang="hr-HR" sz="1600" dirty="0" smtClean="0">
              <a:latin typeface="Arial Black" panose="020B0A04020102020204" pitchFamily="34" charset="0"/>
            </a:endParaRPr>
          </a:p>
          <a:p>
            <a:pPr algn="ctr"/>
            <a:r>
              <a:rPr lang="hr-HR" sz="1600" dirty="0" smtClean="0">
                <a:latin typeface="Arial Black" panose="020B0A04020102020204" pitchFamily="34" charset="0"/>
              </a:rPr>
              <a:t> 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Any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free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comments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suggestions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about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done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progress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34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392</TotalTime>
  <Words>950</Words>
  <Application>Microsoft Office PowerPoint</Application>
  <PresentationFormat>Prikaz na zaslonu (4:3)</PresentationFormat>
  <Paragraphs>263</Paragraphs>
  <Slides>9</Slides>
  <Notes>3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Lucida Sans Unicode</vt:lpstr>
      <vt:lpstr>Swis721 Cn BT</vt:lpstr>
      <vt:lpstr>Times New Roman</vt:lpstr>
      <vt:lpstr>Tema de Office</vt:lpstr>
      <vt:lpstr>PowerPoint prezentacija</vt:lpstr>
      <vt:lpstr>Establishing ex situ collection of Croatian native varieties from 2001: Faculty’s experimental field Jazbina (National collection: 140 accessions, 3-7 plants/variety)</vt:lpstr>
      <vt:lpstr>Regional collections:  </vt:lpstr>
      <vt:lpstr>   Status of vulnerability – extinction risk* </vt:lpstr>
      <vt:lpstr>There are still old cultivars not present in genbanks   </vt:lpstr>
      <vt:lpstr>PowerPoint prezentacija</vt:lpstr>
      <vt:lpstr>Example from Dalmatia hinterland - Resolved identity    </vt:lpstr>
      <vt:lpstr>Genotypes from Dalmatia: identity need to be resolved    </vt:lpstr>
      <vt:lpstr>PowerPoint prezentacija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Edi</cp:lastModifiedBy>
  <cp:revision>31</cp:revision>
  <dcterms:created xsi:type="dcterms:W3CDTF">2020-10-16T15:36:45Z</dcterms:created>
  <dcterms:modified xsi:type="dcterms:W3CDTF">2020-11-04T15:17:28Z</dcterms:modified>
</cp:coreProperties>
</file>